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858000" cy="9144000"/>
  <p:embeddedFontLst>
    <p:embeddedFont>
      <p:font typeface="Aileron" panose="020B0604020202020204" charset="0"/>
      <p:regular r:id="rId5"/>
    </p:embeddedFont>
    <p:embeddedFont>
      <p:font typeface="Aileron Bold" panose="020B0604020202020204" charset="0"/>
      <p:regular r:id="rId6"/>
    </p:embeddedFont>
    <p:embeddedFont>
      <p:font typeface="Aileron Bold Italics" panose="020B0604020202020204" charset="0"/>
      <p:regular r:id="rId7"/>
    </p:embeddedFont>
    <p:embeddedFont>
      <p:font typeface="Aileron Italics" panose="020B0604020202020204" charset="0"/>
      <p:regular r:id="rId8"/>
    </p:embeddedFont>
    <p:embeddedFont>
      <p:font typeface="Calibri" panose="020F0502020204030204" pitchFamily="34" charset="0"/>
      <p:regular r:id="rId9"/>
      <p:bold r:id="rId10"/>
      <p:italic r:id="rId11"/>
      <p:boldItalic r:id="rId12"/>
    </p:embeddedFont>
    <p:embeddedFont>
      <p:font typeface="Rajdhani Bold" panose="020B0604020202020204" charset="0"/>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99" d="100"/>
          <a:sy n="99" d="100"/>
        </p:scale>
        <p:origin x="146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00DCF-483B-4C7F-A5C7-B7FB1482F2C0}" type="datetimeFigureOut">
              <a:rPr lang="fr-FR" smtClean="0"/>
              <a:t>05/05/2025</a:t>
            </a:fld>
            <a:endParaRPr lang="fr-FR"/>
          </a:p>
        </p:txBody>
      </p:sp>
      <p:sp>
        <p:nvSpPr>
          <p:cNvPr id="4" name="Espace réservé de l'image des diapositives 3"/>
          <p:cNvSpPr>
            <a:spLocks noGrp="1" noRot="1" noChangeAspect="1"/>
          </p:cNvSpPr>
          <p:nvPr>
            <p:ph type="sldImg" idx="2"/>
          </p:nvPr>
        </p:nvSpPr>
        <p:spPr>
          <a:xfrm>
            <a:off x="1244600" y="1143000"/>
            <a:ext cx="4368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EE0179-718E-4CB1-A2A3-A060BD1E0E5D}" type="slidenum">
              <a:rPr lang="fr-FR" smtClean="0"/>
              <a:t>‹N°›</a:t>
            </a:fld>
            <a:endParaRPr lang="fr-FR"/>
          </a:p>
        </p:txBody>
      </p:sp>
    </p:spTree>
    <p:extLst>
      <p:ext uri="{BB962C8B-B14F-4D97-AF65-F5344CB8AC3E}">
        <p14:creationId xmlns:p14="http://schemas.microsoft.com/office/powerpoint/2010/main" val="4214147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document appartient au Cpias HdF – logo et coordonnées de l’établissement uniquement.</a:t>
            </a:r>
          </a:p>
          <a:p>
            <a:endParaRPr lang="fr-FR" dirty="0"/>
          </a:p>
        </p:txBody>
      </p:sp>
      <p:sp>
        <p:nvSpPr>
          <p:cNvPr id="4" name="Espace réservé du numéro de diapositive 3"/>
          <p:cNvSpPr>
            <a:spLocks noGrp="1"/>
          </p:cNvSpPr>
          <p:nvPr>
            <p:ph type="sldNum" sz="quarter" idx="5"/>
          </p:nvPr>
        </p:nvSpPr>
        <p:spPr/>
        <p:txBody>
          <a:bodyPr/>
          <a:lstStyle/>
          <a:p>
            <a:fld id="{51EE0179-718E-4CB1-A2A3-A060BD1E0E5D}" type="slidenum">
              <a:rPr lang="fr-FR" smtClean="0"/>
              <a:t>1</a:t>
            </a:fld>
            <a:endParaRPr lang="fr-FR"/>
          </a:p>
        </p:txBody>
      </p:sp>
    </p:spTree>
    <p:extLst>
      <p:ext uri="{BB962C8B-B14F-4D97-AF65-F5344CB8AC3E}">
        <p14:creationId xmlns:p14="http://schemas.microsoft.com/office/powerpoint/2010/main" val="139405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Ce document appartient au Cpias HdF – logo et coordonnées de l’établissement uniquement.</a:t>
            </a:r>
          </a:p>
          <a:p>
            <a:endParaRPr lang="fr-FR"/>
          </a:p>
        </p:txBody>
      </p:sp>
      <p:sp>
        <p:nvSpPr>
          <p:cNvPr id="4" name="Espace réservé du numéro de diapositive 3"/>
          <p:cNvSpPr>
            <a:spLocks noGrp="1"/>
          </p:cNvSpPr>
          <p:nvPr>
            <p:ph type="sldNum" sz="quarter" idx="5"/>
          </p:nvPr>
        </p:nvSpPr>
        <p:spPr/>
        <p:txBody>
          <a:bodyPr/>
          <a:lstStyle/>
          <a:p>
            <a:fld id="{51EE0179-718E-4CB1-A2A3-A060BD1E0E5D}" type="slidenum">
              <a:rPr lang="fr-FR" smtClean="0"/>
              <a:t>2</a:t>
            </a:fld>
            <a:endParaRPr lang="fr-FR"/>
          </a:p>
        </p:txBody>
      </p:sp>
    </p:spTree>
    <p:extLst>
      <p:ext uri="{BB962C8B-B14F-4D97-AF65-F5344CB8AC3E}">
        <p14:creationId xmlns:p14="http://schemas.microsoft.com/office/powerpoint/2010/main" val="429232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svg"/><Relationship Id="rId10" Type="http://schemas.openxmlformats.org/officeDocument/2006/relationships/image" Target="../media/image2.svg"/><Relationship Id="rId4" Type="http://schemas.openxmlformats.org/officeDocument/2006/relationships/image" Target="../media/image17.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96125" y="0"/>
            <a:ext cx="3595875" cy="3323322"/>
            <a:chOff x="0" y="0"/>
            <a:chExt cx="1288680" cy="1191004"/>
          </a:xfrm>
        </p:grpSpPr>
        <p:sp>
          <p:nvSpPr>
            <p:cNvPr id="3" name="Freeform 3"/>
            <p:cNvSpPr/>
            <p:nvPr/>
          </p:nvSpPr>
          <p:spPr>
            <a:xfrm>
              <a:off x="0" y="0"/>
              <a:ext cx="1288680" cy="1191004"/>
            </a:xfrm>
            <a:custGeom>
              <a:avLst/>
              <a:gdLst/>
              <a:ahLst/>
              <a:cxnLst/>
              <a:rect l="l" t="t" r="r" b="b"/>
              <a:pathLst>
                <a:path w="1288680" h="1191004">
                  <a:moveTo>
                    <a:pt x="0" y="0"/>
                  </a:moveTo>
                  <a:lnTo>
                    <a:pt x="1288680" y="0"/>
                  </a:lnTo>
                  <a:lnTo>
                    <a:pt x="1288680" y="1191004"/>
                  </a:lnTo>
                  <a:lnTo>
                    <a:pt x="0" y="1191004"/>
                  </a:lnTo>
                  <a:close/>
                </a:path>
              </a:pathLst>
            </a:custGeom>
            <a:solidFill>
              <a:srgbClr val="9DC138"/>
            </a:solidFill>
            <a:ln w="19050" cap="sq">
              <a:solidFill>
                <a:srgbClr val="000000"/>
              </a:solidFill>
              <a:prstDash val="solid"/>
              <a:miter/>
            </a:ln>
          </p:spPr>
        </p:sp>
        <p:sp>
          <p:nvSpPr>
            <p:cNvPr id="4" name="TextBox 4"/>
            <p:cNvSpPr txBox="1"/>
            <p:nvPr/>
          </p:nvSpPr>
          <p:spPr>
            <a:xfrm>
              <a:off x="0" y="-28575"/>
              <a:ext cx="1288680" cy="1219579"/>
            </a:xfrm>
            <a:prstGeom prst="rect">
              <a:avLst/>
            </a:prstGeom>
          </p:spPr>
          <p:txBody>
            <a:bodyPr lIns="50800" tIns="50800" rIns="50800" bIns="50800" rtlCol="0" anchor="ctr"/>
            <a:lstStyle/>
            <a:p>
              <a:pPr algn="ctr">
                <a:lnSpc>
                  <a:spcPts val="1902"/>
                </a:lnSpc>
              </a:pPr>
              <a:endParaRPr/>
            </a:p>
          </p:txBody>
        </p:sp>
      </p:grpSp>
      <p:grpSp>
        <p:nvGrpSpPr>
          <p:cNvPr id="5" name="Group 5"/>
          <p:cNvGrpSpPr/>
          <p:nvPr/>
        </p:nvGrpSpPr>
        <p:grpSpPr>
          <a:xfrm rot="5400000">
            <a:off x="8048377" y="4765429"/>
            <a:ext cx="1060494" cy="2964999"/>
            <a:chOff x="0" y="0"/>
            <a:chExt cx="380057" cy="1062589"/>
          </a:xfrm>
        </p:grpSpPr>
        <p:sp>
          <p:nvSpPr>
            <p:cNvPr id="6" name="Freeform 6"/>
            <p:cNvSpPr/>
            <p:nvPr/>
          </p:nvSpPr>
          <p:spPr>
            <a:xfrm>
              <a:off x="0" y="0"/>
              <a:ext cx="380057" cy="1062589"/>
            </a:xfrm>
            <a:custGeom>
              <a:avLst/>
              <a:gdLst/>
              <a:ahLst/>
              <a:cxnLst/>
              <a:rect l="l" t="t" r="r" b="b"/>
              <a:pathLst>
                <a:path w="380057" h="1062589">
                  <a:moveTo>
                    <a:pt x="126754" y="19070"/>
                  </a:moveTo>
                  <a:cubicBezTo>
                    <a:pt x="146176" y="7556"/>
                    <a:pt x="168390" y="0"/>
                    <a:pt x="190131" y="0"/>
                  </a:cubicBezTo>
                  <a:cubicBezTo>
                    <a:pt x="211872" y="0"/>
                    <a:pt x="232793" y="6476"/>
                    <a:pt x="252072" y="17990"/>
                  </a:cubicBezTo>
                  <a:cubicBezTo>
                    <a:pt x="252483" y="18350"/>
                    <a:pt x="252893" y="18350"/>
                    <a:pt x="253303" y="18710"/>
                  </a:cubicBezTo>
                  <a:cubicBezTo>
                    <a:pt x="325705" y="64765"/>
                    <a:pt x="379032" y="186379"/>
                    <a:pt x="380057" y="334051"/>
                  </a:cubicBezTo>
                  <a:lnTo>
                    <a:pt x="380057" y="1062589"/>
                  </a:lnTo>
                  <a:lnTo>
                    <a:pt x="0" y="1062589"/>
                  </a:lnTo>
                  <a:lnTo>
                    <a:pt x="0" y="334591"/>
                  </a:lnTo>
                  <a:cubicBezTo>
                    <a:pt x="1026" y="185660"/>
                    <a:pt x="53532" y="64045"/>
                    <a:pt x="126754" y="19070"/>
                  </a:cubicBezTo>
                  <a:close/>
                </a:path>
              </a:pathLst>
            </a:custGeom>
            <a:solidFill>
              <a:srgbClr val="1A3D65"/>
            </a:solidFill>
          </p:spPr>
        </p:sp>
        <p:sp>
          <p:nvSpPr>
            <p:cNvPr id="7" name="TextBox 7"/>
            <p:cNvSpPr txBox="1"/>
            <p:nvPr/>
          </p:nvSpPr>
          <p:spPr>
            <a:xfrm>
              <a:off x="0" y="88900"/>
              <a:ext cx="380057" cy="973689"/>
            </a:xfrm>
            <a:prstGeom prst="rect">
              <a:avLst/>
            </a:prstGeom>
          </p:spPr>
          <p:txBody>
            <a:bodyPr lIns="50800" tIns="50800" rIns="50800" bIns="50800" rtlCol="0" anchor="ctr"/>
            <a:lstStyle/>
            <a:p>
              <a:pPr algn="ctr">
                <a:lnSpc>
                  <a:spcPts val="1650"/>
                </a:lnSpc>
              </a:pPr>
              <a:endParaRPr/>
            </a:p>
          </p:txBody>
        </p:sp>
      </p:grpSp>
      <p:sp>
        <p:nvSpPr>
          <p:cNvPr id="8" name="TextBox 8"/>
          <p:cNvSpPr txBox="1"/>
          <p:nvPr/>
        </p:nvSpPr>
        <p:spPr>
          <a:xfrm>
            <a:off x="7096125" y="5992210"/>
            <a:ext cx="2715632" cy="482863"/>
          </a:xfrm>
          <a:prstGeom prst="rect">
            <a:avLst/>
          </a:prstGeom>
        </p:spPr>
        <p:txBody>
          <a:bodyPr lIns="0" tIns="0" rIns="0" bIns="0" rtlCol="0" anchor="t">
            <a:spAutoFit/>
          </a:bodyPr>
          <a:lstStyle/>
          <a:p>
            <a:pPr algn="r">
              <a:lnSpc>
                <a:spcPts val="1902"/>
              </a:lnSpc>
            </a:pPr>
            <a:r>
              <a:rPr lang="en-US" sz="1441" spc="129">
                <a:solidFill>
                  <a:srgbClr val="FFFFFF"/>
                </a:solidFill>
                <a:latin typeface="Aileron"/>
                <a:ea typeface="Aileron"/>
                <a:cs typeface="Aileron"/>
                <a:sym typeface="Aileron"/>
              </a:rPr>
              <a:t>Les informations essentielles à savoir</a:t>
            </a:r>
          </a:p>
        </p:txBody>
      </p:sp>
      <p:sp>
        <p:nvSpPr>
          <p:cNvPr id="9" name="Freeform 9"/>
          <p:cNvSpPr/>
          <p:nvPr/>
        </p:nvSpPr>
        <p:spPr>
          <a:xfrm>
            <a:off x="10033943" y="6897627"/>
            <a:ext cx="613671" cy="620439"/>
          </a:xfrm>
          <a:custGeom>
            <a:avLst/>
            <a:gdLst/>
            <a:ahLst/>
            <a:cxnLst/>
            <a:rect l="l" t="t" r="r" b="b"/>
            <a:pathLst>
              <a:path w="613671" h="620439">
                <a:moveTo>
                  <a:pt x="0" y="0"/>
                </a:moveTo>
                <a:lnTo>
                  <a:pt x="613670" y="0"/>
                </a:lnTo>
                <a:lnTo>
                  <a:pt x="613670" y="620439"/>
                </a:lnTo>
                <a:lnTo>
                  <a:pt x="0" y="62043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grpSp>
        <p:nvGrpSpPr>
          <p:cNvPr id="10" name="Group 10"/>
          <p:cNvGrpSpPr/>
          <p:nvPr/>
        </p:nvGrpSpPr>
        <p:grpSpPr>
          <a:xfrm>
            <a:off x="135988" y="3816000"/>
            <a:ext cx="1447050" cy="1447050"/>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12" name="TextBox 12"/>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grpSp>
        <p:nvGrpSpPr>
          <p:cNvPr id="13" name="Group 13"/>
          <p:cNvGrpSpPr/>
          <p:nvPr/>
        </p:nvGrpSpPr>
        <p:grpSpPr>
          <a:xfrm>
            <a:off x="1880797" y="3816000"/>
            <a:ext cx="1447050" cy="1447050"/>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15" name="TextBox 15"/>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16" name="Freeform 16"/>
          <p:cNvSpPr/>
          <p:nvPr/>
        </p:nvSpPr>
        <p:spPr>
          <a:xfrm>
            <a:off x="331408" y="4089976"/>
            <a:ext cx="1056210" cy="899098"/>
          </a:xfrm>
          <a:custGeom>
            <a:avLst/>
            <a:gdLst/>
            <a:ahLst/>
            <a:cxnLst/>
            <a:rect l="l" t="t" r="r" b="b"/>
            <a:pathLst>
              <a:path w="1056210" h="899098">
                <a:moveTo>
                  <a:pt x="0" y="0"/>
                </a:moveTo>
                <a:lnTo>
                  <a:pt x="1056210" y="0"/>
                </a:lnTo>
                <a:lnTo>
                  <a:pt x="1056210" y="899098"/>
                </a:lnTo>
                <a:lnTo>
                  <a:pt x="0" y="8990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7" name="Freeform 17"/>
          <p:cNvSpPr/>
          <p:nvPr/>
        </p:nvSpPr>
        <p:spPr>
          <a:xfrm>
            <a:off x="2067355" y="4048871"/>
            <a:ext cx="1073935" cy="981308"/>
          </a:xfrm>
          <a:custGeom>
            <a:avLst/>
            <a:gdLst/>
            <a:ahLst/>
            <a:cxnLst/>
            <a:rect l="l" t="t" r="r" b="b"/>
            <a:pathLst>
              <a:path w="1073935" h="981308">
                <a:moveTo>
                  <a:pt x="0" y="0"/>
                </a:moveTo>
                <a:lnTo>
                  <a:pt x="1073934" y="0"/>
                </a:lnTo>
                <a:lnTo>
                  <a:pt x="1073934" y="981308"/>
                </a:lnTo>
                <a:lnTo>
                  <a:pt x="0" y="9813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8" name="TextBox 18"/>
          <p:cNvSpPr txBox="1"/>
          <p:nvPr/>
        </p:nvSpPr>
        <p:spPr>
          <a:xfrm>
            <a:off x="135988" y="205547"/>
            <a:ext cx="3191859" cy="294049"/>
          </a:xfrm>
          <a:prstGeom prst="rect">
            <a:avLst/>
          </a:prstGeom>
        </p:spPr>
        <p:txBody>
          <a:bodyPr lIns="0" tIns="0" rIns="0" bIns="0" rtlCol="0" anchor="t">
            <a:spAutoFit/>
          </a:bodyPr>
          <a:lstStyle/>
          <a:p>
            <a:pPr algn="just">
              <a:lnSpc>
                <a:spcPts val="2200"/>
              </a:lnSpc>
            </a:pPr>
            <a:r>
              <a:rPr lang="en-US" sz="2200" b="1" spc="220">
                <a:solidFill>
                  <a:srgbClr val="19A0BB"/>
                </a:solidFill>
                <a:latin typeface="Rajdhani Bold"/>
                <a:ea typeface="Rajdhani Bold"/>
                <a:cs typeface="Rajdhani Bold"/>
                <a:sym typeface="Rajdhani Bold"/>
              </a:rPr>
              <a:t>RETOUR AU DOMICILE :</a:t>
            </a:r>
          </a:p>
        </p:txBody>
      </p:sp>
      <p:sp>
        <p:nvSpPr>
          <p:cNvPr id="19" name="TextBox 19"/>
          <p:cNvSpPr txBox="1"/>
          <p:nvPr/>
        </p:nvSpPr>
        <p:spPr>
          <a:xfrm>
            <a:off x="135988" y="550258"/>
            <a:ext cx="3191859" cy="3079611"/>
          </a:xfrm>
          <a:prstGeom prst="rect">
            <a:avLst/>
          </a:prstGeom>
        </p:spPr>
        <p:txBody>
          <a:bodyPr lIns="0" tIns="0" rIns="0" bIns="0" rtlCol="0" anchor="t">
            <a:spAutoFit/>
          </a:bodyPr>
          <a:lstStyle/>
          <a:p>
            <a:pPr algn="just">
              <a:lnSpc>
                <a:spcPts val="1452"/>
              </a:lnSpc>
            </a:pPr>
            <a:r>
              <a:rPr lang="en-US" sz="1100" spc="88">
                <a:solidFill>
                  <a:srgbClr val="1A3D65"/>
                </a:solidFill>
                <a:latin typeface="Aileron"/>
                <a:ea typeface="Aileron"/>
                <a:cs typeface="Aileron"/>
                <a:sym typeface="Aileron"/>
              </a:rPr>
              <a:t>Vous pouvez reprendre vos activités habituelles.</a:t>
            </a:r>
          </a:p>
          <a:p>
            <a:pPr algn="just">
              <a:lnSpc>
                <a:spcPts val="1452"/>
              </a:lnSpc>
            </a:pPr>
            <a:endParaRPr lang="en-US" sz="1100" spc="88">
              <a:solidFill>
                <a:srgbClr val="1A3D65"/>
              </a:solidFill>
              <a:latin typeface="Aileron"/>
              <a:ea typeface="Aileron"/>
              <a:cs typeface="Aileron"/>
              <a:sym typeface="Aileron"/>
            </a:endParaRPr>
          </a:p>
          <a:p>
            <a:pPr algn="just">
              <a:lnSpc>
                <a:spcPts val="1452"/>
              </a:lnSpc>
            </a:pPr>
            <a:r>
              <a:rPr lang="en-US" sz="1100" spc="88">
                <a:solidFill>
                  <a:srgbClr val="1A3D65"/>
                </a:solidFill>
                <a:latin typeface="Aileron"/>
                <a:ea typeface="Aileron"/>
                <a:cs typeface="Aileron"/>
                <a:sym typeface="Aileron"/>
              </a:rPr>
              <a:t>Il est important de respecter une hygiène corporelle quotidienne et de se laver les mains après être allé aux toilettes, avant la préparation des repas et avant de manger.</a:t>
            </a:r>
          </a:p>
          <a:p>
            <a:pPr algn="just">
              <a:lnSpc>
                <a:spcPts val="1452"/>
              </a:lnSpc>
            </a:pPr>
            <a:endParaRPr lang="en-US" sz="1100" spc="88">
              <a:solidFill>
                <a:srgbClr val="1A3D65"/>
              </a:solidFill>
              <a:latin typeface="Aileron"/>
              <a:ea typeface="Aileron"/>
              <a:cs typeface="Aileron"/>
              <a:sym typeface="Aileron"/>
            </a:endParaRPr>
          </a:p>
          <a:p>
            <a:pPr algn="just">
              <a:lnSpc>
                <a:spcPts val="1452"/>
              </a:lnSpc>
            </a:pPr>
            <a:r>
              <a:rPr lang="en-US" sz="1100" spc="88">
                <a:solidFill>
                  <a:srgbClr val="1A3D65"/>
                </a:solidFill>
                <a:latin typeface="Aileron"/>
                <a:ea typeface="Aileron"/>
                <a:cs typeface="Aileron"/>
                <a:sym typeface="Aileron"/>
              </a:rPr>
              <a:t>Nous vous recommandons de nettoyer régulièrement vos vêtements et votre linge de maison et de ne pas partager les serviettes de toilette. L’entretien du linge et de la vaisselle peut se faire avec celui de vos proches.</a:t>
            </a:r>
          </a:p>
          <a:p>
            <a:pPr algn="just">
              <a:lnSpc>
                <a:spcPts val="1452"/>
              </a:lnSpc>
            </a:pPr>
            <a:endParaRPr lang="en-US" sz="1100" spc="88">
              <a:solidFill>
                <a:srgbClr val="1A3D65"/>
              </a:solidFill>
              <a:latin typeface="Aileron"/>
              <a:ea typeface="Aileron"/>
              <a:cs typeface="Aileron"/>
              <a:sym typeface="Aileron"/>
            </a:endParaRPr>
          </a:p>
          <a:p>
            <a:pPr algn="just">
              <a:lnSpc>
                <a:spcPts val="1452"/>
              </a:lnSpc>
            </a:pPr>
            <a:r>
              <a:rPr lang="en-US" sz="1100" spc="88">
                <a:solidFill>
                  <a:srgbClr val="1A3D65"/>
                </a:solidFill>
                <a:latin typeface="Aileron"/>
                <a:ea typeface="Aileron"/>
                <a:cs typeface="Aileron"/>
                <a:sym typeface="Aileron"/>
              </a:rPr>
              <a:t>Ne prenez pas d’antifongiques ni d’antibiotiques sans prescription.</a:t>
            </a:r>
          </a:p>
        </p:txBody>
      </p:sp>
      <p:sp>
        <p:nvSpPr>
          <p:cNvPr id="20" name="TextBox 20"/>
          <p:cNvSpPr txBox="1"/>
          <p:nvPr/>
        </p:nvSpPr>
        <p:spPr>
          <a:xfrm>
            <a:off x="146051" y="5641300"/>
            <a:ext cx="3181796" cy="931545"/>
          </a:xfrm>
          <a:prstGeom prst="rect">
            <a:avLst/>
          </a:prstGeom>
        </p:spPr>
        <p:txBody>
          <a:bodyPr lIns="0" tIns="0" rIns="0" bIns="0" rtlCol="0" anchor="t">
            <a:spAutoFit/>
          </a:bodyPr>
          <a:lstStyle/>
          <a:p>
            <a:pPr algn="l">
              <a:lnSpc>
                <a:spcPts val="1800"/>
              </a:lnSpc>
            </a:pPr>
            <a:r>
              <a:rPr lang="en-US" sz="1800" b="1" spc="180">
                <a:solidFill>
                  <a:srgbClr val="19A0BB"/>
                </a:solidFill>
                <a:latin typeface="Aileron Bold"/>
                <a:ea typeface="Aileron Bold"/>
                <a:cs typeface="Aileron Bold"/>
                <a:sym typeface="Aileron Bold"/>
              </a:rPr>
              <a:t>PEUT-ON TRANSMETTRE </a:t>
            </a:r>
            <a:r>
              <a:rPr lang="en-US" sz="1800" b="1" i="1" spc="180">
                <a:solidFill>
                  <a:srgbClr val="19A0BB"/>
                </a:solidFill>
                <a:latin typeface="Aileron Bold Italics"/>
                <a:ea typeface="Aileron Bold Italics"/>
                <a:cs typeface="Aileron Bold Italics"/>
                <a:sym typeface="Aileron Bold Italics"/>
              </a:rPr>
              <a:t>CANDIDA AURIS</a:t>
            </a:r>
            <a:r>
              <a:rPr lang="en-US" sz="1800" b="1" spc="180">
                <a:solidFill>
                  <a:srgbClr val="19A0BB"/>
                </a:solidFill>
                <a:latin typeface="Aileron Bold"/>
                <a:ea typeface="Aileron Bold"/>
                <a:cs typeface="Aileron Bold"/>
                <a:sym typeface="Aileron Bold"/>
              </a:rPr>
              <a:t> AUX MEMBRES DE SA FAMILLE ?</a:t>
            </a:r>
          </a:p>
        </p:txBody>
      </p:sp>
      <p:sp>
        <p:nvSpPr>
          <p:cNvPr id="21" name="TextBox 21"/>
          <p:cNvSpPr txBox="1"/>
          <p:nvPr/>
        </p:nvSpPr>
        <p:spPr>
          <a:xfrm>
            <a:off x="146051" y="6734246"/>
            <a:ext cx="3181796" cy="545211"/>
          </a:xfrm>
          <a:prstGeom prst="rect">
            <a:avLst/>
          </a:prstGeom>
        </p:spPr>
        <p:txBody>
          <a:bodyPr lIns="0" tIns="0" rIns="0" bIns="0" rtlCol="0" anchor="t">
            <a:spAutoFit/>
          </a:bodyPr>
          <a:lstStyle/>
          <a:p>
            <a:pPr algn="just">
              <a:lnSpc>
                <a:spcPts val="1452"/>
              </a:lnSpc>
            </a:pPr>
            <a:r>
              <a:rPr lang="en-US" sz="1100" spc="88">
                <a:solidFill>
                  <a:srgbClr val="1A3D65"/>
                </a:solidFill>
                <a:latin typeface="Aileron"/>
                <a:ea typeface="Aileron"/>
                <a:cs typeface="Aileron"/>
                <a:sym typeface="Aileron"/>
              </a:rPr>
              <a:t>Pour les personnes en bonne santé, le risque de devenir porteur de </a:t>
            </a:r>
            <a:r>
              <a:rPr lang="en-US" sz="1100" i="1" spc="88">
                <a:solidFill>
                  <a:srgbClr val="1A3D65"/>
                </a:solidFill>
                <a:latin typeface="Aileron Italics"/>
                <a:ea typeface="Aileron Italics"/>
                <a:cs typeface="Aileron Italics"/>
                <a:sym typeface="Aileron Italics"/>
              </a:rPr>
              <a:t>Candida auris</a:t>
            </a:r>
            <a:r>
              <a:rPr lang="en-US" sz="1100" spc="88">
                <a:solidFill>
                  <a:srgbClr val="1A3D65"/>
                </a:solidFill>
                <a:latin typeface="Aileron"/>
                <a:ea typeface="Aileron"/>
                <a:cs typeface="Aileron"/>
                <a:sym typeface="Aileron"/>
              </a:rPr>
              <a:t> est faible. Parlez-en à votre médecin.</a:t>
            </a:r>
          </a:p>
        </p:txBody>
      </p:sp>
      <p:grpSp>
        <p:nvGrpSpPr>
          <p:cNvPr id="22" name="Group 22"/>
          <p:cNvGrpSpPr/>
          <p:nvPr/>
        </p:nvGrpSpPr>
        <p:grpSpPr>
          <a:xfrm>
            <a:off x="3495675" y="0"/>
            <a:ext cx="3596653" cy="7560000"/>
            <a:chOff x="0" y="0"/>
            <a:chExt cx="1288959" cy="2709333"/>
          </a:xfrm>
        </p:grpSpPr>
        <p:sp>
          <p:nvSpPr>
            <p:cNvPr id="23" name="Freeform 23"/>
            <p:cNvSpPr/>
            <p:nvPr/>
          </p:nvSpPr>
          <p:spPr>
            <a:xfrm>
              <a:off x="0" y="0"/>
              <a:ext cx="1288959" cy="2709333"/>
            </a:xfrm>
            <a:custGeom>
              <a:avLst/>
              <a:gdLst/>
              <a:ahLst/>
              <a:cxnLst/>
              <a:rect l="l" t="t" r="r" b="b"/>
              <a:pathLst>
                <a:path w="1288959" h="2709333">
                  <a:moveTo>
                    <a:pt x="0" y="0"/>
                  </a:moveTo>
                  <a:lnTo>
                    <a:pt x="1288959" y="0"/>
                  </a:lnTo>
                  <a:lnTo>
                    <a:pt x="1288959" y="2709333"/>
                  </a:lnTo>
                  <a:lnTo>
                    <a:pt x="0" y="2709333"/>
                  </a:lnTo>
                  <a:close/>
                </a:path>
              </a:pathLst>
            </a:custGeom>
            <a:solidFill>
              <a:srgbClr val="19A0BB"/>
            </a:solidFill>
          </p:spPr>
        </p:sp>
        <p:sp>
          <p:nvSpPr>
            <p:cNvPr id="24" name="TextBox 24"/>
            <p:cNvSpPr txBox="1"/>
            <p:nvPr/>
          </p:nvSpPr>
          <p:spPr>
            <a:xfrm>
              <a:off x="0" y="-28575"/>
              <a:ext cx="1288959" cy="2737908"/>
            </a:xfrm>
            <a:prstGeom prst="rect">
              <a:avLst/>
            </a:prstGeom>
          </p:spPr>
          <p:txBody>
            <a:bodyPr lIns="50800" tIns="50800" rIns="50800" bIns="50800" rtlCol="0" anchor="ctr"/>
            <a:lstStyle/>
            <a:p>
              <a:pPr algn="ctr">
                <a:lnSpc>
                  <a:spcPts val="1902"/>
                </a:lnSpc>
              </a:pPr>
              <a:endParaRPr/>
            </a:p>
          </p:txBody>
        </p:sp>
      </p:grpSp>
      <p:grpSp>
        <p:nvGrpSpPr>
          <p:cNvPr id="25" name="Group 25"/>
          <p:cNvGrpSpPr/>
          <p:nvPr/>
        </p:nvGrpSpPr>
        <p:grpSpPr>
          <a:xfrm>
            <a:off x="3495675" y="6778176"/>
            <a:ext cx="3600450" cy="781824"/>
            <a:chOff x="0" y="0"/>
            <a:chExt cx="1290320" cy="280188"/>
          </a:xfrm>
        </p:grpSpPr>
        <p:sp>
          <p:nvSpPr>
            <p:cNvPr id="26" name="Freeform 26"/>
            <p:cNvSpPr/>
            <p:nvPr/>
          </p:nvSpPr>
          <p:spPr>
            <a:xfrm>
              <a:off x="0" y="0"/>
              <a:ext cx="1290320" cy="280188"/>
            </a:xfrm>
            <a:custGeom>
              <a:avLst/>
              <a:gdLst/>
              <a:ahLst/>
              <a:cxnLst/>
              <a:rect l="l" t="t" r="r" b="b"/>
              <a:pathLst>
                <a:path w="1290320" h="280188">
                  <a:moveTo>
                    <a:pt x="0" y="0"/>
                  </a:moveTo>
                  <a:lnTo>
                    <a:pt x="1290320" y="0"/>
                  </a:lnTo>
                  <a:lnTo>
                    <a:pt x="1290320" y="280188"/>
                  </a:lnTo>
                  <a:lnTo>
                    <a:pt x="0" y="280188"/>
                  </a:lnTo>
                  <a:close/>
                </a:path>
              </a:pathLst>
            </a:custGeom>
            <a:solidFill>
              <a:srgbClr val="1A3D65"/>
            </a:solidFill>
          </p:spPr>
        </p:sp>
        <p:sp>
          <p:nvSpPr>
            <p:cNvPr id="27" name="TextBox 27"/>
            <p:cNvSpPr txBox="1"/>
            <p:nvPr/>
          </p:nvSpPr>
          <p:spPr>
            <a:xfrm>
              <a:off x="0" y="-28575"/>
              <a:ext cx="1290320" cy="308763"/>
            </a:xfrm>
            <a:prstGeom prst="rect">
              <a:avLst/>
            </a:prstGeom>
          </p:spPr>
          <p:txBody>
            <a:bodyPr lIns="50800" tIns="50800" rIns="50800" bIns="50800" rtlCol="0" anchor="ctr"/>
            <a:lstStyle/>
            <a:p>
              <a:pPr algn="ctr">
                <a:lnSpc>
                  <a:spcPts val="1902"/>
                </a:lnSpc>
              </a:pPr>
              <a:endParaRPr/>
            </a:p>
          </p:txBody>
        </p:sp>
      </p:grpSp>
      <p:sp>
        <p:nvSpPr>
          <p:cNvPr id="28" name="Freeform 28"/>
          <p:cNvSpPr/>
          <p:nvPr/>
        </p:nvSpPr>
        <p:spPr>
          <a:xfrm>
            <a:off x="5218233" y="1310264"/>
            <a:ext cx="260728" cy="270384"/>
          </a:xfrm>
          <a:custGeom>
            <a:avLst/>
            <a:gdLst/>
            <a:ahLst/>
            <a:cxnLst/>
            <a:rect l="l" t="t" r="r" b="b"/>
            <a:pathLst>
              <a:path w="260728" h="270384">
                <a:moveTo>
                  <a:pt x="0" y="0"/>
                </a:moveTo>
                <a:lnTo>
                  <a:pt x="260728" y="0"/>
                </a:lnTo>
                <a:lnTo>
                  <a:pt x="260728" y="270384"/>
                </a:lnTo>
                <a:lnTo>
                  <a:pt x="0" y="270384"/>
                </a:lnTo>
                <a:lnTo>
                  <a:pt x="0" y="0"/>
                </a:lnTo>
                <a:close/>
              </a:path>
            </a:pathLst>
          </a:custGeom>
          <a:blipFill>
            <a:blip r:embed="rId9">
              <a:extLst>
                <a:ext uri="{96DAC541-7B7A-43D3-8B79-37D633B846F1}">
                  <asvg:svgBlip xmlns:asvg="http://schemas.microsoft.com/office/drawing/2016/SVG/main" r:embed="rId10"/>
                </a:ext>
              </a:extLst>
            </a:blip>
            <a:stretch>
              <a:fillRect l="-1035" r="-1035"/>
            </a:stretch>
          </a:blipFill>
        </p:spPr>
      </p:sp>
      <p:sp>
        <p:nvSpPr>
          <p:cNvPr id="29" name="Freeform 29"/>
          <p:cNvSpPr/>
          <p:nvPr/>
        </p:nvSpPr>
        <p:spPr>
          <a:xfrm>
            <a:off x="5173193" y="2532687"/>
            <a:ext cx="364708" cy="364708"/>
          </a:xfrm>
          <a:custGeom>
            <a:avLst/>
            <a:gdLst/>
            <a:ahLst/>
            <a:cxnLst/>
            <a:rect l="l" t="t" r="r" b="b"/>
            <a:pathLst>
              <a:path w="364708" h="364708">
                <a:moveTo>
                  <a:pt x="0" y="0"/>
                </a:moveTo>
                <a:lnTo>
                  <a:pt x="364708" y="0"/>
                </a:lnTo>
                <a:lnTo>
                  <a:pt x="364708" y="364708"/>
                </a:lnTo>
                <a:lnTo>
                  <a:pt x="0" y="36470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0" name="Freeform 30"/>
          <p:cNvSpPr/>
          <p:nvPr/>
        </p:nvSpPr>
        <p:spPr>
          <a:xfrm>
            <a:off x="5198826" y="4103068"/>
            <a:ext cx="299542" cy="299542"/>
          </a:xfrm>
          <a:custGeom>
            <a:avLst/>
            <a:gdLst/>
            <a:ahLst/>
            <a:cxnLst/>
            <a:rect l="l" t="t" r="r" b="b"/>
            <a:pathLst>
              <a:path w="299542" h="299542">
                <a:moveTo>
                  <a:pt x="0" y="0"/>
                </a:moveTo>
                <a:lnTo>
                  <a:pt x="299542" y="0"/>
                </a:lnTo>
                <a:lnTo>
                  <a:pt x="299542" y="299543"/>
                </a:lnTo>
                <a:lnTo>
                  <a:pt x="0" y="299543"/>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1" name="Freeform 31"/>
          <p:cNvSpPr/>
          <p:nvPr/>
        </p:nvSpPr>
        <p:spPr>
          <a:xfrm>
            <a:off x="7096125" y="6842983"/>
            <a:ext cx="847132" cy="717017"/>
          </a:xfrm>
          <a:custGeom>
            <a:avLst/>
            <a:gdLst/>
            <a:ahLst/>
            <a:cxnLst/>
            <a:rect l="l" t="t" r="r" b="b"/>
            <a:pathLst>
              <a:path w="847132" h="717017">
                <a:moveTo>
                  <a:pt x="0" y="0"/>
                </a:moveTo>
                <a:lnTo>
                  <a:pt x="847132" y="0"/>
                </a:lnTo>
                <a:lnTo>
                  <a:pt x="847132" y="717017"/>
                </a:lnTo>
                <a:lnTo>
                  <a:pt x="0" y="717017"/>
                </a:lnTo>
                <a:lnTo>
                  <a:pt x="0" y="0"/>
                </a:lnTo>
                <a:close/>
              </a:path>
            </a:pathLst>
          </a:custGeom>
          <a:blipFill>
            <a:blip r:embed="rId15"/>
            <a:stretch>
              <a:fillRect/>
            </a:stretch>
          </a:blipFill>
        </p:spPr>
      </p:sp>
      <p:grpSp>
        <p:nvGrpSpPr>
          <p:cNvPr id="32" name="Group 32"/>
          <p:cNvGrpSpPr/>
          <p:nvPr/>
        </p:nvGrpSpPr>
        <p:grpSpPr>
          <a:xfrm>
            <a:off x="4645133" y="5212278"/>
            <a:ext cx="1420829" cy="1393384"/>
            <a:chOff x="0" y="0"/>
            <a:chExt cx="509193" cy="499357"/>
          </a:xfrm>
        </p:grpSpPr>
        <p:sp>
          <p:nvSpPr>
            <p:cNvPr id="33" name="Freeform 33"/>
            <p:cNvSpPr/>
            <p:nvPr/>
          </p:nvSpPr>
          <p:spPr>
            <a:xfrm>
              <a:off x="0" y="0"/>
              <a:ext cx="509193" cy="499357"/>
            </a:xfrm>
            <a:custGeom>
              <a:avLst/>
              <a:gdLst/>
              <a:ahLst/>
              <a:cxnLst/>
              <a:rect l="l" t="t" r="r" b="b"/>
              <a:pathLst>
                <a:path w="509193" h="499357">
                  <a:moveTo>
                    <a:pt x="0" y="0"/>
                  </a:moveTo>
                  <a:lnTo>
                    <a:pt x="509193" y="0"/>
                  </a:lnTo>
                  <a:lnTo>
                    <a:pt x="509193" y="499357"/>
                  </a:lnTo>
                  <a:lnTo>
                    <a:pt x="0" y="499357"/>
                  </a:lnTo>
                  <a:close/>
                </a:path>
              </a:pathLst>
            </a:custGeom>
            <a:solidFill>
              <a:srgbClr val="FFFFFF"/>
            </a:solidFill>
          </p:spPr>
        </p:sp>
        <p:sp>
          <p:nvSpPr>
            <p:cNvPr id="34" name="TextBox 34"/>
            <p:cNvSpPr txBox="1"/>
            <p:nvPr/>
          </p:nvSpPr>
          <p:spPr>
            <a:xfrm>
              <a:off x="0" y="-19050"/>
              <a:ext cx="509193" cy="518407"/>
            </a:xfrm>
            <a:prstGeom prst="rect">
              <a:avLst/>
            </a:prstGeom>
          </p:spPr>
          <p:txBody>
            <a:bodyPr lIns="50800" tIns="50800" rIns="50800" bIns="50800" rtlCol="0" anchor="ctr"/>
            <a:lstStyle/>
            <a:p>
              <a:pPr algn="ctr">
                <a:lnSpc>
                  <a:spcPts val="1638"/>
                </a:lnSpc>
              </a:pPr>
              <a:r>
                <a:rPr lang="en-US" sz="1241" b="1" i="1" spc="111">
                  <a:solidFill>
                    <a:srgbClr val="1A3D65"/>
                  </a:solidFill>
                  <a:latin typeface="Aileron Bold Italics"/>
                  <a:ea typeface="Aileron Bold Italics"/>
                  <a:cs typeface="Aileron Bold Italics"/>
                  <a:sym typeface="Aileron Bold Italics"/>
                </a:rPr>
                <a:t>[Insérer logo établissement]</a:t>
              </a:r>
            </a:p>
          </p:txBody>
        </p:sp>
      </p:grpSp>
      <p:sp>
        <p:nvSpPr>
          <p:cNvPr id="35" name="TextBox 35"/>
          <p:cNvSpPr txBox="1"/>
          <p:nvPr/>
        </p:nvSpPr>
        <p:spPr>
          <a:xfrm>
            <a:off x="3992978" y="1757576"/>
            <a:ext cx="2686765" cy="424051"/>
          </a:xfrm>
          <a:prstGeom prst="rect">
            <a:avLst/>
          </a:prstGeom>
        </p:spPr>
        <p:txBody>
          <a:bodyPr lIns="0" tIns="0" rIns="0" bIns="0" rtlCol="0" anchor="t">
            <a:spAutoFit/>
          </a:bodyPr>
          <a:lstStyle/>
          <a:p>
            <a:pPr algn="ctr">
              <a:lnSpc>
                <a:spcPts val="1695"/>
              </a:lnSpc>
            </a:pPr>
            <a:r>
              <a:rPr lang="en-US" sz="1211" spc="133">
                <a:solidFill>
                  <a:srgbClr val="FFFFFF"/>
                </a:solidFill>
                <a:latin typeface="Aileron"/>
                <a:ea typeface="Aileron"/>
                <a:cs typeface="Aileron"/>
                <a:sym typeface="Aileron"/>
              </a:rPr>
              <a:t>------------------------------------------------------------------------------------------</a:t>
            </a:r>
          </a:p>
        </p:txBody>
      </p:sp>
      <p:sp>
        <p:nvSpPr>
          <p:cNvPr id="36" name="TextBox 36"/>
          <p:cNvSpPr txBox="1"/>
          <p:nvPr/>
        </p:nvSpPr>
        <p:spPr>
          <a:xfrm>
            <a:off x="3992978" y="3084604"/>
            <a:ext cx="2723824" cy="637172"/>
          </a:xfrm>
          <a:prstGeom prst="rect">
            <a:avLst/>
          </a:prstGeom>
        </p:spPr>
        <p:txBody>
          <a:bodyPr lIns="0" tIns="0" rIns="0" bIns="0" rtlCol="0" anchor="t">
            <a:spAutoFit/>
          </a:bodyPr>
          <a:lstStyle/>
          <a:p>
            <a:pPr algn="ctr">
              <a:lnSpc>
                <a:spcPts val="1695"/>
              </a:lnSpc>
            </a:pPr>
            <a:r>
              <a:rPr lang="en-US" sz="1211" spc="133">
                <a:solidFill>
                  <a:srgbClr val="FFFFFF"/>
                </a:solidFill>
                <a:latin typeface="Aileron"/>
                <a:ea typeface="Aileron"/>
                <a:cs typeface="Aileron"/>
                <a:sym typeface="Aileron"/>
              </a:rPr>
              <a:t>------------------------------------------------------------------------------------------------------------------------------------------</a:t>
            </a:r>
          </a:p>
        </p:txBody>
      </p:sp>
      <p:sp>
        <p:nvSpPr>
          <p:cNvPr id="37" name="TextBox 37"/>
          <p:cNvSpPr txBox="1"/>
          <p:nvPr/>
        </p:nvSpPr>
        <p:spPr>
          <a:xfrm>
            <a:off x="3977725" y="4571792"/>
            <a:ext cx="2745847" cy="210931"/>
          </a:xfrm>
          <a:prstGeom prst="rect">
            <a:avLst/>
          </a:prstGeom>
        </p:spPr>
        <p:txBody>
          <a:bodyPr lIns="0" tIns="0" rIns="0" bIns="0" rtlCol="0" anchor="t">
            <a:spAutoFit/>
          </a:bodyPr>
          <a:lstStyle/>
          <a:p>
            <a:pPr algn="ctr">
              <a:lnSpc>
                <a:spcPts val="1695"/>
              </a:lnSpc>
            </a:pPr>
            <a:r>
              <a:rPr lang="en-US" sz="1211" spc="181">
                <a:solidFill>
                  <a:srgbClr val="FFFFFF"/>
                </a:solidFill>
                <a:latin typeface="Aileron"/>
                <a:ea typeface="Aileron"/>
                <a:cs typeface="Aileron"/>
                <a:sym typeface="Aileron"/>
              </a:rPr>
              <a:t>------------------------------------------</a:t>
            </a:r>
          </a:p>
        </p:txBody>
      </p:sp>
      <p:sp>
        <p:nvSpPr>
          <p:cNvPr id="38" name="TextBox 38"/>
          <p:cNvSpPr txBox="1"/>
          <p:nvPr/>
        </p:nvSpPr>
        <p:spPr>
          <a:xfrm>
            <a:off x="3945991" y="227192"/>
            <a:ext cx="2699817" cy="899605"/>
          </a:xfrm>
          <a:prstGeom prst="rect">
            <a:avLst/>
          </a:prstGeom>
        </p:spPr>
        <p:txBody>
          <a:bodyPr lIns="0" tIns="0" rIns="0" bIns="0" rtlCol="0" anchor="t">
            <a:spAutoFit/>
          </a:bodyPr>
          <a:lstStyle/>
          <a:p>
            <a:pPr algn="ctr">
              <a:lnSpc>
                <a:spcPts val="2300"/>
              </a:lnSpc>
            </a:pPr>
            <a:r>
              <a:rPr lang="en-US" sz="2300" b="1" spc="207" dirty="0">
                <a:solidFill>
                  <a:srgbClr val="FFFFFF"/>
                </a:solidFill>
                <a:latin typeface="Rajdhani Bold"/>
                <a:ea typeface="Rajdhani Bold"/>
                <a:cs typeface="Rajdhani Bold"/>
                <a:sym typeface="Rajdhani Bold"/>
              </a:rPr>
              <a:t>DES QUESTIONS ?</a:t>
            </a:r>
          </a:p>
          <a:p>
            <a:pPr algn="ctr">
              <a:lnSpc>
                <a:spcPts val="2300"/>
              </a:lnSpc>
            </a:pPr>
            <a:r>
              <a:rPr lang="en-US" sz="2300" b="1" spc="207" dirty="0">
                <a:solidFill>
                  <a:srgbClr val="FFFFFF"/>
                </a:solidFill>
                <a:latin typeface="Rajdhani Bold"/>
                <a:ea typeface="Rajdhani Bold"/>
                <a:cs typeface="Rajdhani Bold"/>
                <a:sym typeface="Rajdhani Bold"/>
              </a:rPr>
              <a:t>CONTACTEZ VOTRE ÉTABLISSEMENT :</a:t>
            </a:r>
          </a:p>
        </p:txBody>
      </p:sp>
      <p:sp>
        <p:nvSpPr>
          <p:cNvPr id="39" name="TextBox 39"/>
          <p:cNvSpPr txBox="1"/>
          <p:nvPr/>
        </p:nvSpPr>
        <p:spPr>
          <a:xfrm>
            <a:off x="3499472" y="7016166"/>
            <a:ext cx="3596653" cy="364310"/>
          </a:xfrm>
          <a:prstGeom prst="rect">
            <a:avLst/>
          </a:prstGeom>
        </p:spPr>
        <p:txBody>
          <a:bodyPr lIns="0" tIns="0" rIns="0" bIns="0" rtlCol="0" anchor="t">
            <a:spAutoFit/>
          </a:bodyPr>
          <a:lstStyle/>
          <a:p>
            <a:pPr algn="ctr">
              <a:lnSpc>
                <a:spcPts val="1452"/>
              </a:lnSpc>
            </a:pPr>
            <a:r>
              <a:rPr lang="en-US" sz="1100" spc="88">
                <a:solidFill>
                  <a:srgbClr val="FFFFFF"/>
                </a:solidFill>
                <a:latin typeface="Aileron"/>
                <a:ea typeface="Aileron"/>
                <a:cs typeface="Aileron"/>
                <a:sym typeface="Aileron"/>
              </a:rPr>
              <a:t>Version avril 2025</a:t>
            </a:r>
          </a:p>
          <a:p>
            <a:pPr algn="ctr">
              <a:lnSpc>
                <a:spcPts val="1452"/>
              </a:lnSpc>
            </a:pPr>
            <a:r>
              <a:rPr lang="en-US" sz="1100" spc="88">
                <a:solidFill>
                  <a:srgbClr val="FFFFFF"/>
                </a:solidFill>
                <a:latin typeface="Aileron"/>
                <a:ea typeface="Aileron"/>
                <a:cs typeface="Aileron"/>
                <a:sym typeface="Aileron"/>
              </a:rPr>
              <a:t>Document produit par le CPias Hauts-de-france</a:t>
            </a:r>
          </a:p>
        </p:txBody>
      </p:sp>
      <p:sp>
        <p:nvSpPr>
          <p:cNvPr id="40" name="TextBox 40"/>
          <p:cNvSpPr txBox="1"/>
          <p:nvPr/>
        </p:nvSpPr>
        <p:spPr>
          <a:xfrm>
            <a:off x="7291537" y="3591566"/>
            <a:ext cx="3205052" cy="1645031"/>
          </a:xfrm>
          <a:prstGeom prst="rect">
            <a:avLst/>
          </a:prstGeom>
        </p:spPr>
        <p:txBody>
          <a:bodyPr lIns="0" tIns="0" rIns="0" bIns="0" rtlCol="0" anchor="t">
            <a:spAutoFit/>
          </a:bodyPr>
          <a:lstStyle/>
          <a:p>
            <a:pPr algn="ctr">
              <a:lnSpc>
                <a:spcPts val="3277"/>
              </a:lnSpc>
            </a:pPr>
            <a:r>
              <a:rPr lang="en-US" sz="2900" b="1" spc="203">
                <a:solidFill>
                  <a:srgbClr val="19A0BB"/>
                </a:solidFill>
                <a:latin typeface="Aileron Bold"/>
                <a:ea typeface="Aileron Bold"/>
                <a:cs typeface="Aileron Bold"/>
                <a:sym typeface="Aileron Bold"/>
              </a:rPr>
              <a:t>JE SUIS PATIENT “CONTACT” </a:t>
            </a:r>
            <a:r>
              <a:rPr lang="en-US" sz="2900" b="1" i="1" spc="203">
                <a:solidFill>
                  <a:srgbClr val="19A0BB"/>
                </a:solidFill>
                <a:latin typeface="Aileron Bold Italics"/>
                <a:ea typeface="Aileron Bold Italics"/>
                <a:cs typeface="Aileron Bold Italics"/>
                <a:sym typeface="Aileron Bold Italics"/>
              </a:rPr>
              <a:t>CANDIDA AURIS</a:t>
            </a:r>
          </a:p>
        </p:txBody>
      </p:sp>
      <p:sp>
        <p:nvSpPr>
          <p:cNvPr id="41" name="Freeform 41"/>
          <p:cNvSpPr/>
          <p:nvPr/>
        </p:nvSpPr>
        <p:spPr>
          <a:xfrm>
            <a:off x="7140512" y="333518"/>
            <a:ext cx="3507102" cy="2989804"/>
          </a:xfrm>
          <a:custGeom>
            <a:avLst/>
            <a:gdLst/>
            <a:ahLst/>
            <a:cxnLst/>
            <a:rect l="l" t="t" r="r" b="b"/>
            <a:pathLst>
              <a:path w="3507102" h="2989804">
                <a:moveTo>
                  <a:pt x="0" y="0"/>
                </a:moveTo>
                <a:lnTo>
                  <a:pt x="3507101" y="0"/>
                </a:lnTo>
                <a:lnTo>
                  <a:pt x="3507101" y="2989804"/>
                </a:lnTo>
                <a:lnTo>
                  <a:pt x="0" y="298980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A0BB"/>
        </a:solidFill>
        <a:effectLst/>
      </p:bgPr>
    </p:bg>
    <p:spTree>
      <p:nvGrpSpPr>
        <p:cNvPr id="1" name=""/>
        <p:cNvGrpSpPr/>
        <p:nvPr/>
      </p:nvGrpSpPr>
      <p:grpSpPr>
        <a:xfrm>
          <a:off x="0" y="0"/>
          <a:ext cx="0" cy="0"/>
          <a:chOff x="0" y="0"/>
          <a:chExt cx="0" cy="0"/>
        </a:xfrm>
      </p:grpSpPr>
      <p:grpSp>
        <p:nvGrpSpPr>
          <p:cNvPr id="2" name="Group 2"/>
          <p:cNvGrpSpPr/>
          <p:nvPr/>
        </p:nvGrpSpPr>
        <p:grpSpPr>
          <a:xfrm>
            <a:off x="3604247" y="0"/>
            <a:ext cx="3596653" cy="7560000"/>
            <a:chOff x="0" y="0"/>
            <a:chExt cx="1288959" cy="2709333"/>
          </a:xfrm>
        </p:grpSpPr>
        <p:sp>
          <p:nvSpPr>
            <p:cNvPr id="3" name="Freeform 3"/>
            <p:cNvSpPr/>
            <p:nvPr/>
          </p:nvSpPr>
          <p:spPr>
            <a:xfrm>
              <a:off x="0" y="0"/>
              <a:ext cx="1288959" cy="2709333"/>
            </a:xfrm>
            <a:custGeom>
              <a:avLst/>
              <a:gdLst/>
              <a:ahLst/>
              <a:cxnLst/>
              <a:rect l="l" t="t" r="r" b="b"/>
              <a:pathLst>
                <a:path w="1288959" h="2709333">
                  <a:moveTo>
                    <a:pt x="0" y="0"/>
                  </a:moveTo>
                  <a:lnTo>
                    <a:pt x="1288959" y="0"/>
                  </a:lnTo>
                  <a:lnTo>
                    <a:pt x="1288959" y="2709333"/>
                  </a:lnTo>
                  <a:lnTo>
                    <a:pt x="0" y="2709333"/>
                  </a:lnTo>
                  <a:close/>
                </a:path>
              </a:pathLst>
            </a:custGeom>
            <a:solidFill>
              <a:srgbClr val="FFFFFF"/>
            </a:solidFill>
          </p:spPr>
        </p:sp>
        <p:sp>
          <p:nvSpPr>
            <p:cNvPr id="4" name="TextBox 4"/>
            <p:cNvSpPr txBox="1"/>
            <p:nvPr/>
          </p:nvSpPr>
          <p:spPr>
            <a:xfrm>
              <a:off x="0" y="-28575"/>
              <a:ext cx="1288959" cy="2737908"/>
            </a:xfrm>
            <a:prstGeom prst="rect">
              <a:avLst/>
            </a:prstGeom>
          </p:spPr>
          <p:txBody>
            <a:bodyPr lIns="50800" tIns="50800" rIns="50800" bIns="50800" rtlCol="0" anchor="ctr"/>
            <a:lstStyle/>
            <a:p>
              <a:pPr algn="just">
                <a:lnSpc>
                  <a:spcPts val="1902"/>
                </a:lnSpc>
              </a:pPr>
              <a:endParaRPr/>
            </a:p>
          </p:txBody>
        </p:sp>
      </p:grpSp>
      <p:grpSp>
        <p:nvGrpSpPr>
          <p:cNvPr id="5" name="Group 5"/>
          <p:cNvGrpSpPr/>
          <p:nvPr/>
        </p:nvGrpSpPr>
        <p:grpSpPr>
          <a:xfrm>
            <a:off x="548753" y="2274381"/>
            <a:ext cx="2404780" cy="1083068"/>
            <a:chOff x="0" y="0"/>
            <a:chExt cx="3206373" cy="1444091"/>
          </a:xfrm>
        </p:grpSpPr>
        <p:grpSp>
          <p:nvGrpSpPr>
            <p:cNvPr id="6" name="Group 6"/>
            <p:cNvGrpSpPr/>
            <p:nvPr/>
          </p:nvGrpSpPr>
          <p:grpSpPr>
            <a:xfrm rot="-5847666">
              <a:off x="173241" y="106244"/>
              <a:ext cx="1114334" cy="1327354"/>
              <a:chOff x="0" y="0"/>
              <a:chExt cx="597063" cy="711200"/>
            </a:xfrm>
          </p:grpSpPr>
          <p:sp>
            <p:nvSpPr>
              <p:cNvPr id="7" name="Freeform 7"/>
              <p:cNvSpPr/>
              <p:nvPr/>
            </p:nvSpPr>
            <p:spPr>
              <a:xfrm>
                <a:off x="0" y="0"/>
                <a:ext cx="597075" cy="711200"/>
              </a:xfrm>
              <a:custGeom>
                <a:avLst/>
                <a:gdLst/>
                <a:ahLst/>
                <a:cxnLst/>
                <a:rect l="l" t="t" r="r" b="b"/>
                <a:pathLst>
                  <a:path w="597075" h="711200">
                    <a:moveTo>
                      <a:pt x="389598" y="0"/>
                    </a:moveTo>
                    <a:lnTo>
                      <a:pt x="207450" y="0"/>
                    </a:lnTo>
                    <a:cubicBezTo>
                      <a:pt x="92870" y="0"/>
                      <a:pt x="0" y="123512"/>
                      <a:pt x="0" y="275871"/>
                    </a:cubicBezTo>
                    <a:cubicBezTo>
                      <a:pt x="0" y="386169"/>
                      <a:pt x="48687" y="481310"/>
                      <a:pt x="119028" y="525451"/>
                    </a:cubicBezTo>
                    <a:lnTo>
                      <a:pt x="119028" y="711200"/>
                    </a:lnTo>
                    <a:lnTo>
                      <a:pt x="259925" y="551732"/>
                    </a:lnTo>
                    <a:lnTo>
                      <a:pt x="389598" y="551732"/>
                    </a:lnTo>
                    <a:cubicBezTo>
                      <a:pt x="504185" y="551732"/>
                      <a:pt x="597063" y="428220"/>
                      <a:pt x="597063" y="275861"/>
                    </a:cubicBezTo>
                    <a:cubicBezTo>
                      <a:pt x="597075" y="123512"/>
                      <a:pt x="504185" y="0"/>
                      <a:pt x="389598" y="0"/>
                    </a:cubicBezTo>
                    <a:close/>
                  </a:path>
                </a:pathLst>
              </a:custGeom>
              <a:solidFill>
                <a:srgbClr val="9DC138"/>
              </a:solidFill>
              <a:ln w="9525" cap="sq">
                <a:solidFill>
                  <a:srgbClr val="000000"/>
                </a:solidFill>
                <a:prstDash val="solid"/>
                <a:miter/>
              </a:ln>
            </p:spPr>
          </p:sp>
          <p:sp>
            <p:nvSpPr>
              <p:cNvPr id="8" name="TextBox 8"/>
              <p:cNvSpPr txBox="1"/>
              <p:nvPr/>
            </p:nvSpPr>
            <p:spPr>
              <a:xfrm>
                <a:off x="0" y="9525"/>
                <a:ext cx="597063" cy="511175"/>
              </a:xfrm>
              <a:prstGeom prst="rect">
                <a:avLst/>
              </a:prstGeom>
            </p:spPr>
            <p:txBody>
              <a:bodyPr lIns="50800" tIns="50800" rIns="50800" bIns="50800" rtlCol="0" anchor="ctr"/>
              <a:lstStyle/>
              <a:p>
                <a:pPr algn="ctr">
                  <a:lnSpc>
                    <a:spcPts val="1902"/>
                  </a:lnSpc>
                </a:pPr>
                <a:endParaRPr/>
              </a:p>
            </p:txBody>
          </p:sp>
        </p:grpSp>
        <p:sp>
          <p:nvSpPr>
            <p:cNvPr id="9" name="Freeform 9"/>
            <p:cNvSpPr/>
            <p:nvPr/>
          </p:nvSpPr>
          <p:spPr>
            <a:xfrm>
              <a:off x="114922" y="369019"/>
              <a:ext cx="917973" cy="917973"/>
            </a:xfrm>
            <a:custGeom>
              <a:avLst/>
              <a:gdLst/>
              <a:ahLst/>
              <a:cxnLst/>
              <a:rect l="l" t="t" r="r" b="b"/>
              <a:pathLst>
                <a:path w="917973" h="917973">
                  <a:moveTo>
                    <a:pt x="0" y="0"/>
                  </a:moveTo>
                  <a:lnTo>
                    <a:pt x="917973" y="0"/>
                  </a:lnTo>
                  <a:lnTo>
                    <a:pt x="917973" y="917973"/>
                  </a:lnTo>
                  <a:lnTo>
                    <a:pt x="0" y="917973"/>
                  </a:lnTo>
                  <a:lnTo>
                    <a:pt x="0" y="0"/>
                  </a:lnTo>
                  <a:close/>
                </a:path>
              </a:pathLst>
            </a:custGeom>
            <a:blipFill>
              <a:blip r:embed="rId3"/>
              <a:stretch>
                <a:fillRect/>
              </a:stretch>
            </a:blipFill>
          </p:spPr>
        </p:sp>
        <p:sp>
          <p:nvSpPr>
            <p:cNvPr id="10" name="Freeform 10"/>
            <p:cNvSpPr/>
            <p:nvPr/>
          </p:nvSpPr>
          <p:spPr>
            <a:xfrm>
              <a:off x="1086606" y="0"/>
              <a:ext cx="2119767" cy="1444091"/>
            </a:xfrm>
            <a:custGeom>
              <a:avLst/>
              <a:gdLst/>
              <a:ahLst/>
              <a:cxnLst/>
              <a:rect l="l" t="t" r="r" b="b"/>
              <a:pathLst>
                <a:path w="2119767" h="1444091">
                  <a:moveTo>
                    <a:pt x="0" y="0"/>
                  </a:moveTo>
                  <a:lnTo>
                    <a:pt x="2119767" y="0"/>
                  </a:lnTo>
                  <a:lnTo>
                    <a:pt x="2119767" y="1444091"/>
                  </a:lnTo>
                  <a:lnTo>
                    <a:pt x="0" y="14440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grpSp>
        <p:nvGrpSpPr>
          <p:cNvPr id="11" name="Group 11"/>
          <p:cNvGrpSpPr/>
          <p:nvPr/>
        </p:nvGrpSpPr>
        <p:grpSpPr>
          <a:xfrm>
            <a:off x="7355400" y="5520134"/>
            <a:ext cx="3191859" cy="1851977"/>
            <a:chOff x="0" y="0"/>
            <a:chExt cx="1143890" cy="663707"/>
          </a:xfrm>
        </p:grpSpPr>
        <p:sp>
          <p:nvSpPr>
            <p:cNvPr id="12" name="Freeform 12"/>
            <p:cNvSpPr/>
            <p:nvPr/>
          </p:nvSpPr>
          <p:spPr>
            <a:xfrm>
              <a:off x="0" y="0"/>
              <a:ext cx="1143890" cy="663707"/>
            </a:xfrm>
            <a:custGeom>
              <a:avLst/>
              <a:gdLst/>
              <a:ahLst/>
              <a:cxnLst/>
              <a:rect l="l" t="t" r="r" b="b"/>
              <a:pathLst>
                <a:path w="1143890" h="663707">
                  <a:moveTo>
                    <a:pt x="0" y="0"/>
                  </a:moveTo>
                  <a:lnTo>
                    <a:pt x="1143890" y="0"/>
                  </a:lnTo>
                  <a:lnTo>
                    <a:pt x="1143890" y="663707"/>
                  </a:lnTo>
                  <a:lnTo>
                    <a:pt x="0" y="663707"/>
                  </a:lnTo>
                  <a:close/>
                </a:path>
              </a:pathLst>
            </a:custGeom>
            <a:solidFill>
              <a:srgbClr val="E53535"/>
            </a:solidFill>
            <a:ln w="9525" cap="sq">
              <a:solidFill>
                <a:srgbClr val="000000"/>
              </a:solidFill>
              <a:prstDash val="solid"/>
              <a:miter/>
            </a:ln>
          </p:spPr>
        </p:sp>
        <p:sp>
          <p:nvSpPr>
            <p:cNvPr id="13" name="TextBox 13"/>
            <p:cNvSpPr txBox="1"/>
            <p:nvPr/>
          </p:nvSpPr>
          <p:spPr>
            <a:xfrm>
              <a:off x="0" y="-28575"/>
              <a:ext cx="1143890" cy="692282"/>
            </a:xfrm>
            <a:prstGeom prst="rect">
              <a:avLst/>
            </a:prstGeom>
          </p:spPr>
          <p:txBody>
            <a:bodyPr lIns="50800" tIns="50800" rIns="50800" bIns="50800" rtlCol="0" anchor="ctr"/>
            <a:lstStyle/>
            <a:p>
              <a:pPr algn="ctr">
                <a:lnSpc>
                  <a:spcPts val="1902"/>
                </a:lnSpc>
              </a:pPr>
              <a:endParaRPr/>
            </a:p>
          </p:txBody>
        </p:sp>
      </p:grpSp>
      <p:grpSp>
        <p:nvGrpSpPr>
          <p:cNvPr id="14" name="Group 14"/>
          <p:cNvGrpSpPr/>
          <p:nvPr/>
        </p:nvGrpSpPr>
        <p:grpSpPr>
          <a:xfrm>
            <a:off x="8396955" y="4173261"/>
            <a:ext cx="1108749" cy="1108749"/>
            <a:chOff x="0" y="0"/>
            <a:chExt cx="1478332" cy="1478332"/>
          </a:xfrm>
        </p:grpSpPr>
        <p:grpSp>
          <p:nvGrpSpPr>
            <p:cNvPr id="15" name="Group 15"/>
            <p:cNvGrpSpPr/>
            <p:nvPr/>
          </p:nvGrpSpPr>
          <p:grpSpPr>
            <a:xfrm>
              <a:off x="0" y="0"/>
              <a:ext cx="1478332" cy="1478332"/>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17" name="TextBox 17"/>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18" name="Freeform 18"/>
            <p:cNvSpPr/>
            <p:nvPr/>
          </p:nvSpPr>
          <p:spPr>
            <a:xfrm>
              <a:off x="150330" y="405953"/>
              <a:ext cx="1177673" cy="666425"/>
            </a:xfrm>
            <a:custGeom>
              <a:avLst/>
              <a:gdLst/>
              <a:ahLst/>
              <a:cxnLst/>
              <a:rect l="l" t="t" r="r" b="b"/>
              <a:pathLst>
                <a:path w="1177673" h="666425">
                  <a:moveTo>
                    <a:pt x="0" y="0"/>
                  </a:moveTo>
                  <a:lnTo>
                    <a:pt x="1177672" y="0"/>
                  </a:lnTo>
                  <a:lnTo>
                    <a:pt x="1177672" y="666425"/>
                  </a:lnTo>
                  <a:lnTo>
                    <a:pt x="0" y="666425"/>
                  </a:lnTo>
                  <a:lnTo>
                    <a:pt x="0" y="0"/>
                  </a:lnTo>
                  <a:close/>
                </a:path>
              </a:pathLst>
            </a:custGeom>
            <a:blipFill>
              <a:blip r:embed="rId6">
                <a:extLst>
                  <a:ext uri="{96DAC541-7B7A-43D3-8B79-37D633B846F1}">
                    <asvg:svgBlip xmlns:asvg="http://schemas.microsoft.com/office/drawing/2016/SVG/main" r:embed="rId7"/>
                  </a:ext>
                </a:extLst>
              </a:blip>
              <a:stretch>
                <a:fillRect r="-23690"/>
              </a:stretch>
            </a:blipFill>
          </p:spPr>
        </p:sp>
      </p:grpSp>
      <p:sp>
        <p:nvSpPr>
          <p:cNvPr id="19" name="Freeform 19"/>
          <p:cNvSpPr/>
          <p:nvPr/>
        </p:nvSpPr>
        <p:spPr>
          <a:xfrm>
            <a:off x="7248239" y="5778662"/>
            <a:ext cx="854829" cy="1120993"/>
          </a:xfrm>
          <a:custGeom>
            <a:avLst/>
            <a:gdLst/>
            <a:ahLst/>
            <a:cxnLst/>
            <a:rect l="l" t="t" r="r" b="b"/>
            <a:pathLst>
              <a:path w="854829" h="1120993">
                <a:moveTo>
                  <a:pt x="0" y="0"/>
                </a:moveTo>
                <a:lnTo>
                  <a:pt x="854829" y="0"/>
                </a:lnTo>
                <a:lnTo>
                  <a:pt x="854829" y="1120993"/>
                </a:lnTo>
                <a:lnTo>
                  <a:pt x="0" y="1120993"/>
                </a:lnTo>
                <a:lnTo>
                  <a:pt x="0" y="0"/>
                </a:lnTo>
                <a:close/>
              </a:path>
            </a:pathLst>
          </a:custGeom>
          <a:blipFill>
            <a:blip r:embed="rId8"/>
            <a:stretch>
              <a:fillRect t="-16968" r="-122706"/>
            </a:stretch>
          </a:blipFill>
        </p:spPr>
      </p:sp>
      <p:sp>
        <p:nvSpPr>
          <p:cNvPr id="20" name="Freeform 20"/>
          <p:cNvSpPr/>
          <p:nvPr/>
        </p:nvSpPr>
        <p:spPr>
          <a:xfrm rot="5400000">
            <a:off x="3693401" y="6861138"/>
            <a:ext cx="613671" cy="620439"/>
          </a:xfrm>
          <a:custGeom>
            <a:avLst/>
            <a:gdLst/>
            <a:ahLst/>
            <a:cxnLst/>
            <a:rect l="l" t="t" r="r" b="b"/>
            <a:pathLst>
              <a:path w="613671" h="620439">
                <a:moveTo>
                  <a:pt x="0" y="0"/>
                </a:moveTo>
                <a:lnTo>
                  <a:pt x="613670" y="0"/>
                </a:lnTo>
                <a:lnTo>
                  <a:pt x="613670" y="620439"/>
                </a:lnTo>
                <a:lnTo>
                  <a:pt x="0" y="6204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nvGrpSpPr>
          <p:cNvPr id="21" name="Group 21"/>
          <p:cNvGrpSpPr/>
          <p:nvPr/>
        </p:nvGrpSpPr>
        <p:grpSpPr>
          <a:xfrm>
            <a:off x="3787024" y="1693449"/>
            <a:ext cx="1108749" cy="110874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23" name="TextBox 23"/>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grpSp>
        <p:nvGrpSpPr>
          <p:cNvPr id="24" name="Group 24"/>
          <p:cNvGrpSpPr/>
          <p:nvPr/>
        </p:nvGrpSpPr>
        <p:grpSpPr>
          <a:xfrm>
            <a:off x="3800966" y="1715109"/>
            <a:ext cx="1080865" cy="1080865"/>
            <a:chOff x="0" y="0"/>
            <a:chExt cx="13716000" cy="13716000"/>
          </a:xfrm>
        </p:grpSpPr>
        <p:sp>
          <p:nvSpPr>
            <p:cNvPr id="25" name="Freeform 25"/>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11"/>
              <a:stretch>
                <a:fillRect l="-29365" r="-29365"/>
              </a:stretch>
            </a:blipFill>
          </p:spPr>
        </p:sp>
      </p:grpSp>
      <p:grpSp>
        <p:nvGrpSpPr>
          <p:cNvPr id="26" name="Group 26"/>
          <p:cNvGrpSpPr/>
          <p:nvPr/>
        </p:nvGrpSpPr>
        <p:grpSpPr>
          <a:xfrm>
            <a:off x="5878995" y="1687225"/>
            <a:ext cx="1108749" cy="1108749"/>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28" name="TextBox 28"/>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29" name="Freeform 29"/>
          <p:cNvSpPr/>
          <p:nvPr/>
        </p:nvSpPr>
        <p:spPr>
          <a:xfrm>
            <a:off x="5925850" y="1888772"/>
            <a:ext cx="1035313" cy="694954"/>
          </a:xfrm>
          <a:custGeom>
            <a:avLst/>
            <a:gdLst/>
            <a:ahLst/>
            <a:cxnLst/>
            <a:rect l="l" t="t" r="r" b="b"/>
            <a:pathLst>
              <a:path w="1035313" h="694954">
                <a:moveTo>
                  <a:pt x="0" y="0"/>
                </a:moveTo>
                <a:lnTo>
                  <a:pt x="1035312" y="0"/>
                </a:lnTo>
                <a:lnTo>
                  <a:pt x="1035312" y="694953"/>
                </a:lnTo>
                <a:lnTo>
                  <a:pt x="0" y="694953"/>
                </a:lnTo>
                <a:lnTo>
                  <a:pt x="0" y="0"/>
                </a:lnTo>
                <a:close/>
              </a:path>
            </a:pathLst>
          </a:custGeom>
          <a:blipFill>
            <a:blip r:embed="rId12"/>
            <a:stretch>
              <a:fillRect/>
            </a:stretch>
          </a:blipFill>
        </p:spPr>
      </p:sp>
      <p:grpSp>
        <p:nvGrpSpPr>
          <p:cNvPr id="30" name="Group 30"/>
          <p:cNvGrpSpPr/>
          <p:nvPr/>
        </p:nvGrpSpPr>
        <p:grpSpPr>
          <a:xfrm>
            <a:off x="4806387" y="2581001"/>
            <a:ext cx="1108749" cy="1108749"/>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DC138"/>
            </a:solidFill>
            <a:ln w="9525" cap="sq">
              <a:solidFill>
                <a:srgbClr val="000000"/>
              </a:solidFill>
              <a:prstDash val="solid"/>
              <a:miter/>
            </a:ln>
          </p:spPr>
        </p:sp>
        <p:sp>
          <p:nvSpPr>
            <p:cNvPr id="32" name="TextBox 32"/>
            <p:cNvSpPr txBox="1"/>
            <p:nvPr/>
          </p:nvSpPr>
          <p:spPr>
            <a:xfrm>
              <a:off x="76200" y="47625"/>
              <a:ext cx="660400" cy="688975"/>
            </a:xfrm>
            <a:prstGeom prst="rect">
              <a:avLst/>
            </a:prstGeom>
          </p:spPr>
          <p:txBody>
            <a:bodyPr lIns="50800" tIns="50800" rIns="50800" bIns="50800" rtlCol="0" anchor="ctr"/>
            <a:lstStyle/>
            <a:p>
              <a:pPr algn="ctr">
                <a:lnSpc>
                  <a:spcPts val="1902"/>
                </a:lnSpc>
              </a:pPr>
              <a:endParaRPr/>
            </a:p>
          </p:txBody>
        </p:sp>
      </p:grpSp>
      <p:sp>
        <p:nvSpPr>
          <p:cNvPr id="33" name="Freeform 33"/>
          <p:cNvSpPr/>
          <p:nvPr/>
        </p:nvSpPr>
        <p:spPr>
          <a:xfrm>
            <a:off x="4842803" y="2818730"/>
            <a:ext cx="1015233" cy="532873"/>
          </a:xfrm>
          <a:custGeom>
            <a:avLst/>
            <a:gdLst/>
            <a:ahLst/>
            <a:cxnLst/>
            <a:rect l="l" t="t" r="r" b="b"/>
            <a:pathLst>
              <a:path w="1015233" h="532873">
                <a:moveTo>
                  <a:pt x="0" y="0"/>
                </a:moveTo>
                <a:lnTo>
                  <a:pt x="1015232" y="0"/>
                </a:lnTo>
                <a:lnTo>
                  <a:pt x="1015232" y="532873"/>
                </a:lnTo>
                <a:lnTo>
                  <a:pt x="0" y="532873"/>
                </a:lnTo>
                <a:lnTo>
                  <a:pt x="0" y="0"/>
                </a:lnTo>
                <a:close/>
              </a:path>
            </a:pathLst>
          </a:custGeom>
          <a:blipFill>
            <a:blip r:embed="rId13"/>
            <a:stretch>
              <a:fillRect r="-19290"/>
            </a:stretch>
          </a:blipFill>
        </p:spPr>
      </p:sp>
      <p:sp>
        <p:nvSpPr>
          <p:cNvPr id="34" name="TextBox 34"/>
          <p:cNvSpPr txBox="1"/>
          <p:nvPr/>
        </p:nvSpPr>
        <p:spPr>
          <a:xfrm>
            <a:off x="218648" y="199481"/>
            <a:ext cx="3233199" cy="517525"/>
          </a:xfrm>
          <a:prstGeom prst="rect">
            <a:avLst/>
          </a:prstGeom>
        </p:spPr>
        <p:txBody>
          <a:bodyPr lIns="0" tIns="0" rIns="0" bIns="0" rtlCol="0" anchor="t">
            <a:spAutoFit/>
          </a:bodyPr>
          <a:lstStyle/>
          <a:p>
            <a:pPr algn="l">
              <a:lnSpc>
                <a:spcPts val="2000"/>
              </a:lnSpc>
            </a:pPr>
            <a:r>
              <a:rPr lang="en-US" sz="2000" b="1">
                <a:solidFill>
                  <a:srgbClr val="FFFFFF"/>
                </a:solidFill>
                <a:latin typeface="Aileron Bold"/>
                <a:ea typeface="Aileron Bold"/>
                <a:cs typeface="Aileron Bold"/>
                <a:sym typeface="Aileron Bold"/>
              </a:rPr>
              <a:t>QU’EST-CE QUE </a:t>
            </a:r>
            <a:r>
              <a:rPr lang="en-US" sz="2000" b="1" i="1">
                <a:solidFill>
                  <a:srgbClr val="FFFFFF"/>
                </a:solidFill>
                <a:latin typeface="Aileron Bold Italics"/>
                <a:ea typeface="Aileron Bold Italics"/>
                <a:cs typeface="Aileron Bold Italics"/>
                <a:sym typeface="Aileron Bold Italics"/>
              </a:rPr>
              <a:t>CANDIDA AURIS</a:t>
            </a:r>
            <a:r>
              <a:rPr lang="en-US" sz="2000" b="1">
                <a:solidFill>
                  <a:srgbClr val="FFFFFF"/>
                </a:solidFill>
                <a:latin typeface="Aileron Bold"/>
                <a:ea typeface="Aileron Bold"/>
                <a:cs typeface="Aileron Bold"/>
                <a:sym typeface="Aileron Bold"/>
              </a:rPr>
              <a:t> ?</a:t>
            </a:r>
          </a:p>
        </p:txBody>
      </p:sp>
      <p:sp>
        <p:nvSpPr>
          <p:cNvPr id="35" name="TextBox 35"/>
          <p:cNvSpPr txBox="1"/>
          <p:nvPr/>
        </p:nvSpPr>
        <p:spPr>
          <a:xfrm>
            <a:off x="218648" y="821781"/>
            <a:ext cx="3191859" cy="1341093"/>
          </a:xfrm>
          <a:prstGeom prst="rect">
            <a:avLst/>
          </a:prstGeom>
        </p:spPr>
        <p:txBody>
          <a:bodyPr lIns="0" tIns="0" rIns="0" bIns="0" rtlCol="0" anchor="t">
            <a:spAutoFit/>
          </a:bodyPr>
          <a:lstStyle/>
          <a:p>
            <a:pPr algn="just">
              <a:lnSpc>
                <a:spcPts val="1451"/>
              </a:lnSpc>
            </a:pPr>
            <a:r>
              <a:rPr lang="en-US" sz="1099" i="1" spc="87">
                <a:solidFill>
                  <a:srgbClr val="FFFFFF"/>
                </a:solidFill>
                <a:latin typeface="Aileron Italics"/>
                <a:ea typeface="Aileron Italics"/>
                <a:cs typeface="Aileron Italics"/>
                <a:sym typeface="Aileron Italics"/>
              </a:rPr>
              <a:t>Candida auris,</a:t>
            </a:r>
            <a:r>
              <a:rPr lang="en-US" sz="1099" spc="87">
                <a:solidFill>
                  <a:srgbClr val="FFFFFF"/>
                </a:solidFill>
                <a:latin typeface="Aileron"/>
                <a:ea typeface="Aileron"/>
                <a:cs typeface="Aileron"/>
                <a:sym typeface="Aileron"/>
              </a:rPr>
              <a:t> aussi appelé </a:t>
            </a:r>
            <a:r>
              <a:rPr lang="en-US" sz="1099" i="1" spc="87">
                <a:solidFill>
                  <a:srgbClr val="FFFFFF"/>
                </a:solidFill>
                <a:latin typeface="Aileron Italics"/>
                <a:ea typeface="Aileron Italics"/>
                <a:cs typeface="Aileron Italics"/>
                <a:sym typeface="Aileron Italics"/>
              </a:rPr>
              <a:t>Candidozyma auris</a:t>
            </a:r>
            <a:r>
              <a:rPr lang="en-US" sz="1099" spc="87">
                <a:solidFill>
                  <a:srgbClr val="FFFFFF"/>
                </a:solidFill>
                <a:latin typeface="Aileron"/>
                <a:ea typeface="Aileron"/>
                <a:cs typeface="Aileron"/>
                <a:sym typeface="Aileron"/>
              </a:rPr>
              <a:t>, est un microbe. il est donc non visible à l’œil nu.</a:t>
            </a:r>
          </a:p>
          <a:p>
            <a:pPr algn="just">
              <a:lnSpc>
                <a:spcPts val="660"/>
              </a:lnSpc>
            </a:pPr>
            <a:endParaRPr lang="en-US" sz="1099" spc="87">
              <a:solidFill>
                <a:srgbClr val="FFFFFF"/>
              </a:solidFill>
              <a:latin typeface="Aileron"/>
              <a:ea typeface="Aileron"/>
              <a:cs typeface="Aileron"/>
              <a:sym typeface="Aileron"/>
            </a:endParaRPr>
          </a:p>
          <a:p>
            <a:pPr algn="just">
              <a:lnSpc>
                <a:spcPts val="1451"/>
              </a:lnSpc>
            </a:pPr>
            <a:r>
              <a:rPr lang="en-US" sz="1099" spc="87">
                <a:solidFill>
                  <a:srgbClr val="FFFFFF"/>
                </a:solidFill>
                <a:latin typeface="Aileron"/>
                <a:ea typeface="Aileron"/>
                <a:cs typeface="Aileron"/>
                <a:sym typeface="Aileron"/>
              </a:rPr>
              <a:t>Il peut vivre sur votre peau et vos muqueuses (bouche, nez, ...) pendant de nombreux mois, le plus souvent sans rendre malade.</a:t>
            </a:r>
          </a:p>
        </p:txBody>
      </p:sp>
      <p:sp>
        <p:nvSpPr>
          <p:cNvPr id="36" name="TextBox 36"/>
          <p:cNvSpPr txBox="1"/>
          <p:nvPr/>
        </p:nvSpPr>
        <p:spPr>
          <a:xfrm>
            <a:off x="155213" y="3481275"/>
            <a:ext cx="2932309" cy="517525"/>
          </a:xfrm>
          <a:prstGeom prst="rect">
            <a:avLst/>
          </a:prstGeom>
        </p:spPr>
        <p:txBody>
          <a:bodyPr lIns="0" tIns="0" rIns="0" bIns="0" rtlCol="0" anchor="t">
            <a:spAutoFit/>
          </a:bodyPr>
          <a:lstStyle/>
          <a:p>
            <a:pPr algn="just">
              <a:lnSpc>
                <a:spcPts val="2000"/>
              </a:lnSpc>
            </a:pPr>
            <a:r>
              <a:rPr lang="en-US" sz="2000" b="1">
                <a:solidFill>
                  <a:srgbClr val="FFFFFF"/>
                </a:solidFill>
                <a:latin typeface="Aileron Bold"/>
                <a:ea typeface="Aileron Bold"/>
                <a:cs typeface="Aileron Bold"/>
                <a:sym typeface="Aileron Bold"/>
              </a:rPr>
              <a:t>POURQUOI POSE-T-IL PROBLÈME ?</a:t>
            </a:r>
          </a:p>
        </p:txBody>
      </p:sp>
      <p:sp>
        <p:nvSpPr>
          <p:cNvPr id="37" name="TextBox 37"/>
          <p:cNvSpPr txBox="1"/>
          <p:nvPr/>
        </p:nvSpPr>
        <p:spPr>
          <a:xfrm>
            <a:off x="155213" y="4073644"/>
            <a:ext cx="3191859" cy="3259836"/>
          </a:xfrm>
          <a:prstGeom prst="rect">
            <a:avLst/>
          </a:prstGeom>
        </p:spPr>
        <p:txBody>
          <a:bodyPr lIns="0" tIns="0" rIns="0" bIns="0" rtlCol="0" anchor="t">
            <a:spAutoFit/>
          </a:bodyPr>
          <a:lstStyle/>
          <a:p>
            <a:pPr algn="just">
              <a:lnSpc>
                <a:spcPts val="1452"/>
              </a:lnSpc>
            </a:pPr>
            <a:r>
              <a:rPr lang="en-US" sz="1100" spc="88">
                <a:solidFill>
                  <a:srgbClr val="FFFFFF"/>
                </a:solidFill>
                <a:latin typeface="Aileron"/>
                <a:ea typeface="Aileron"/>
                <a:cs typeface="Aileron"/>
                <a:sym typeface="Aileron"/>
              </a:rPr>
              <a:t>Dans certains cas, chez les personnes à risque (ayant un système immunitaire affaibli, diabétique, porteur d’une perfusion ou d’une sonde urinaire…), il peut entraîner des infections.</a:t>
            </a:r>
          </a:p>
          <a:p>
            <a:pPr algn="just">
              <a:lnSpc>
                <a:spcPts val="1452"/>
              </a:lnSpc>
            </a:pPr>
            <a:endParaRPr lang="en-US" sz="1100" spc="88">
              <a:solidFill>
                <a:srgbClr val="FFFFFF"/>
              </a:solidFill>
              <a:latin typeface="Aileron"/>
              <a:ea typeface="Aileron"/>
              <a:cs typeface="Aileron"/>
              <a:sym typeface="Aileron"/>
            </a:endParaRPr>
          </a:p>
          <a:p>
            <a:pPr algn="just">
              <a:lnSpc>
                <a:spcPts val="1452"/>
              </a:lnSpc>
            </a:pPr>
            <a:r>
              <a:rPr lang="en-US" sz="1100" spc="88">
                <a:solidFill>
                  <a:srgbClr val="FFFFFF"/>
                </a:solidFill>
                <a:latin typeface="Aileron"/>
                <a:ea typeface="Aileron"/>
                <a:cs typeface="Aileron"/>
                <a:sym typeface="Aileron"/>
              </a:rPr>
              <a:t>Il est résistant aux traitements utilisés habituellement contre ce type de microbe (antifongiques). En cas d’infections, il est donc plus difficile à soigner.</a:t>
            </a:r>
          </a:p>
          <a:p>
            <a:pPr algn="just">
              <a:lnSpc>
                <a:spcPts val="1452"/>
              </a:lnSpc>
            </a:pPr>
            <a:endParaRPr lang="en-US" sz="1100" spc="88">
              <a:solidFill>
                <a:srgbClr val="FFFFFF"/>
              </a:solidFill>
              <a:latin typeface="Aileron"/>
              <a:ea typeface="Aileron"/>
              <a:cs typeface="Aileron"/>
              <a:sym typeface="Aileron"/>
            </a:endParaRPr>
          </a:p>
          <a:p>
            <a:pPr algn="just">
              <a:lnSpc>
                <a:spcPts val="1452"/>
              </a:lnSpc>
            </a:pPr>
            <a:r>
              <a:rPr lang="en-US" sz="1100" spc="88">
                <a:solidFill>
                  <a:srgbClr val="FFFFFF"/>
                </a:solidFill>
                <a:latin typeface="Aileron"/>
                <a:ea typeface="Aileron"/>
                <a:cs typeface="Aileron"/>
                <a:sym typeface="Aileron"/>
              </a:rPr>
              <a:t>Il est résistant dans l’environnement hospitalier (poignées de porte, matériel médical, barrières de lit…) et donc difficile à éliminer.</a:t>
            </a:r>
          </a:p>
          <a:p>
            <a:pPr algn="just">
              <a:lnSpc>
                <a:spcPts val="1452"/>
              </a:lnSpc>
            </a:pPr>
            <a:endParaRPr lang="en-US" sz="1100" spc="88">
              <a:solidFill>
                <a:srgbClr val="FFFFFF"/>
              </a:solidFill>
              <a:latin typeface="Aileron"/>
              <a:ea typeface="Aileron"/>
              <a:cs typeface="Aileron"/>
              <a:sym typeface="Aileron"/>
            </a:endParaRPr>
          </a:p>
          <a:p>
            <a:pPr algn="just">
              <a:lnSpc>
                <a:spcPts val="1452"/>
              </a:lnSpc>
            </a:pPr>
            <a:r>
              <a:rPr lang="en-US" sz="1100" spc="88">
                <a:solidFill>
                  <a:srgbClr val="FFFFFF"/>
                </a:solidFill>
                <a:latin typeface="Aileron"/>
                <a:ea typeface="Aileron"/>
                <a:cs typeface="Aileron"/>
                <a:sym typeface="Aileron"/>
              </a:rPr>
              <a:t>Il peut se propager dans les établissements de santé et provoquer des épidémies.</a:t>
            </a:r>
          </a:p>
        </p:txBody>
      </p:sp>
      <p:sp>
        <p:nvSpPr>
          <p:cNvPr id="38" name="TextBox 38"/>
          <p:cNvSpPr txBox="1"/>
          <p:nvPr/>
        </p:nvSpPr>
        <p:spPr>
          <a:xfrm>
            <a:off x="3787024" y="205714"/>
            <a:ext cx="3191859" cy="517525"/>
          </a:xfrm>
          <a:prstGeom prst="rect">
            <a:avLst/>
          </a:prstGeom>
        </p:spPr>
        <p:txBody>
          <a:bodyPr lIns="0" tIns="0" rIns="0" bIns="0" rtlCol="0" anchor="t">
            <a:spAutoFit/>
          </a:bodyPr>
          <a:lstStyle/>
          <a:p>
            <a:pPr algn="just">
              <a:lnSpc>
                <a:spcPts val="2000"/>
              </a:lnSpc>
            </a:pPr>
            <a:r>
              <a:rPr lang="en-US" sz="2000" b="1">
                <a:solidFill>
                  <a:srgbClr val="19A0BB"/>
                </a:solidFill>
                <a:latin typeface="Aileron Bold"/>
                <a:ea typeface="Aileron Bold"/>
                <a:cs typeface="Aileron Bold"/>
                <a:sym typeface="Aileron Bold"/>
              </a:rPr>
              <a:t>COMMENT SE TRANSMET </a:t>
            </a:r>
            <a:r>
              <a:rPr lang="en-US" sz="2000" b="1" i="1">
                <a:solidFill>
                  <a:srgbClr val="19A0BB"/>
                </a:solidFill>
                <a:latin typeface="Aileron Bold Italics"/>
                <a:ea typeface="Aileron Bold Italics"/>
                <a:cs typeface="Aileron Bold Italics"/>
                <a:sym typeface="Aileron Bold Italics"/>
              </a:rPr>
              <a:t>CANDIDA AURIS</a:t>
            </a:r>
            <a:r>
              <a:rPr lang="en-US" sz="2000" b="1">
                <a:solidFill>
                  <a:srgbClr val="19A0BB"/>
                </a:solidFill>
                <a:latin typeface="Aileron Bold"/>
                <a:ea typeface="Aileron Bold"/>
                <a:cs typeface="Aileron Bold"/>
                <a:sym typeface="Aileron Bold"/>
              </a:rPr>
              <a:t> ?</a:t>
            </a:r>
          </a:p>
        </p:txBody>
      </p:sp>
      <p:sp>
        <p:nvSpPr>
          <p:cNvPr id="39" name="TextBox 39"/>
          <p:cNvSpPr txBox="1"/>
          <p:nvPr/>
        </p:nvSpPr>
        <p:spPr>
          <a:xfrm>
            <a:off x="3787024" y="821781"/>
            <a:ext cx="3174138" cy="548005"/>
          </a:xfrm>
          <a:prstGeom prst="rect">
            <a:avLst/>
          </a:prstGeom>
        </p:spPr>
        <p:txBody>
          <a:bodyPr lIns="0" tIns="0" rIns="0" bIns="0" rtlCol="0" anchor="t">
            <a:spAutoFit/>
          </a:bodyPr>
          <a:lstStyle/>
          <a:p>
            <a:pPr algn="l">
              <a:lnSpc>
                <a:spcPts val="1430"/>
              </a:lnSpc>
            </a:pPr>
            <a:r>
              <a:rPr lang="en-US" sz="1100" i="1" spc="88">
                <a:solidFill>
                  <a:srgbClr val="1A3D65"/>
                </a:solidFill>
                <a:latin typeface="Aileron Italics"/>
                <a:ea typeface="Aileron Italics"/>
                <a:cs typeface="Aileron Italics"/>
                <a:sym typeface="Aileron Italics"/>
              </a:rPr>
              <a:t>Candida auris</a:t>
            </a:r>
            <a:r>
              <a:rPr lang="en-US" sz="1100" spc="88">
                <a:solidFill>
                  <a:srgbClr val="1A3D65"/>
                </a:solidFill>
                <a:latin typeface="Aileron"/>
                <a:ea typeface="Aileron"/>
                <a:cs typeface="Aileron"/>
                <a:sym typeface="Aileron"/>
              </a:rPr>
              <a:t> se transmet par l’intermédiaire des mains, des surfaces ou du matériel contaminés par ce microbe.</a:t>
            </a:r>
          </a:p>
        </p:txBody>
      </p:sp>
      <p:sp>
        <p:nvSpPr>
          <p:cNvPr id="40" name="TextBox 40"/>
          <p:cNvSpPr txBox="1"/>
          <p:nvPr/>
        </p:nvSpPr>
        <p:spPr>
          <a:xfrm>
            <a:off x="7355400" y="140245"/>
            <a:ext cx="3191859" cy="1012825"/>
          </a:xfrm>
          <a:prstGeom prst="rect">
            <a:avLst/>
          </a:prstGeom>
        </p:spPr>
        <p:txBody>
          <a:bodyPr lIns="0" tIns="0" rIns="0" bIns="0" rtlCol="0" anchor="t">
            <a:spAutoFit/>
          </a:bodyPr>
          <a:lstStyle/>
          <a:p>
            <a:pPr algn="l">
              <a:lnSpc>
                <a:spcPts val="2000"/>
              </a:lnSpc>
            </a:pPr>
            <a:r>
              <a:rPr lang="en-US" sz="2000" b="1">
                <a:solidFill>
                  <a:srgbClr val="FFFFFF"/>
                </a:solidFill>
                <a:latin typeface="Aileron Bold"/>
                <a:ea typeface="Aileron Bold"/>
                <a:cs typeface="Aileron Bold"/>
                <a:sym typeface="Aileron Bold"/>
              </a:rPr>
              <a:t>MESURES PRISES PAR LES PROFESSIONELS DE SANTÉ LORS DE VOS SOINS :</a:t>
            </a:r>
          </a:p>
        </p:txBody>
      </p:sp>
      <p:sp>
        <p:nvSpPr>
          <p:cNvPr id="41" name="TextBox 41"/>
          <p:cNvSpPr txBox="1"/>
          <p:nvPr/>
        </p:nvSpPr>
        <p:spPr>
          <a:xfrm>
            <a:off x="7355400" y="1274669"/>
            <a:ext cx="3191859" cy="2897886"/>
          </a:xfrm>
          <a:prstGeom prst="rect">
            <a:avLst/>
          </a:prstGeom>
        </p:spPr>
        <p:txBody>
          <a:bodyPr lIns="0" tIns="0" rIns="0" bIns="0" rtlCol="0" anchor="t">
            <a:spAutoFit/>
          </a:bodyPr>
          <a:lstStyle/>
          <a:p>
            <a:pPr algn="just">
              <a:lnSpc>
                <a:spcPts val="1452"/>
              </a:lnSpc>
            </a:pPr>
            <a:r>
              <a:rPr lang="en-US" sz="1100" i="1" spc="88">
                <a:solidFill>
                  <a:srgbClr val="FFFFFF"/>
                </a:solidFill>
                <a:latin typeface="Aileron Italics"/>
                <a:ea typeface="Aileron Italics"/>
                <a:cs typeface="Aileron Italics"/>
                <a:sym typeface="Aileron Italics"/>
              </a:rPr>
              <a:t>Candida auris</a:t>
            </a:r>
            <a:r>
              <a:rPr lang="en-US" sz="1100" spc="88">
                <a:solidFill>
                  <a:srgbClr val="FFFFFF"/>
                </a:solidFill>
                <a:latin typeface="Aileron"/>
                <a:ea typeface="Aileron"/>
                <a:cs typeface="Aileron"/>
                <a:sym typeface="Aileron"/>
              </a:rPr>
              <a:t> fait l’objet d’une surveillance pour éviter sa diffusion :</a:t>
            </a:r>
          </a:p>
          <a:p>
            <a:pPr algn="just">
              <a:lnSpc>
                <a:spcPts val="1452"/>
              </a:lnSpc>
            </a:pPr>
            <a:endParaRPr lang="en-US" sz="1100" spc="88">
              <a:solidFill>
                <a:srgbClr val="FFFFFF"/>
              </a:solidFill>
              <a:latin typeface="Aileron"/>
              <a:ea typeface="Aileron"/>
              <a:cs typeface="Aileron"/>
              <a:sym typeface="Aileron"/>
            </a:endParaRPr>
          </a:p>
          <a:p>
            <a:pPr marL="237491" lvl="1" indent="-118745" algn="just">
              <a:lnSpc>
                <a:spcPts val="1452"/>
              </a:lnSpc>
              <a:buFont typeface="Arial"/>
              <a:buChar char="•"/>
            </a:pPr>
            <a:r>
              <a:rPr lang="en-US" sz="1100" spc="88">
                <a:solidFill>
                  <a:srgbClr val="FFFFFF"/>
                </a:solidFill>
                <a:latin typeface="Aileron"/>
                <a:ea typeface="Aileron"/>
                <a:cs typeface="Aileron"/>
                <a:sym typeface="Aileron"/>
              </a:rPr>
              <a:t>Vous serez pris en charge avec des précautions spécifiques et, selon la disponibilité, dans une chambre seule.</a:t>
            </a:r>
          </a:p>
          <a:p>
            <a:pPr algn="just">
              <a:lnSpc>
                <a:spcPts val="1452"/>
              </a:lnSpc>
            </a:pPr>
            <a:endParaRPr lang="en-US" sz="1100" spc="88">
              <a:solidFill>
                <a:srgbClr val="FFFFFF"/>
              </a:solidFill>
              <a:latin typeface="Aileron"/>
              <a:ea typeface="Aileron"/>
              <a:cs typeface="Aileron"/>
              <a:sym typeface="Aileron"/>
            </a:endParaRPr>
          </a:p>
          <a:p>
            <a:pPr marL="237491" lvl="1" indent="-118745" algn="just">
              <a:lnSpc>
                <a:spcPts val="1452"/>
              </a:lnSpc>
              <a:buFont typeface="Arial"/>
              <a:buChar char="•"/>
            </a:pPr>
            <a:r>
              <a:rPr lang="en-US" sz="1100" spc="88">
                <a:solidFill>
                  <a:srgbClr val="FFFFFF"/>
                </a:solidFill>
                <a:latin typeface="Aileron"/>
                <a:ea typeface="Aileron"/>
                <a:cs typeface="Aileron"/>
                <a:sym typeface="Aileron"/>
              </a:rPr>
              <a:t>L’hygiène des mains avec la solution hydroalcoolique étant le meilleur moyen de prévention, les soignants, vous-même et les visiteurs devront se désinfecter régulièrement les mains.</a:t>
            </a:r>
          </a:p>
          <a:p>
            <a:pPr algn="just">
              <a:lnSpc>
                <a:spcPts val="1452"/>
              </a:lnSpc>
            </a:pPr>
            <a:endParaRPr lang="en-US" sz="1100" spc="88">
              <a:solidFill>
                <a:srgbClr val="FFFFFF"/>
              </a:solidFill>
              <a:latin typeface="Aileron"/>
              <a:ea typeface="Aileron"/>
              <a:cs typeface="Aileron"/>
              <a:sym typeface="Aileron"/>
            </a:endParaRPr>
          </a:p>
          <a:p>
            <a:pPr marL="237491" lvl="1" indent="-118745" algn="just">
              <a:lnSpc>
                <a:spcPts val="1452"/>
              </a:lnSpc>
              <a:buFont typeface="Arial"/>
              <a:buChar char="•"/>
            </a:pPr>
            <a:r>
              <a:rPr lang="en-US" sz="1100" spc="88">
                <a:solidFill>
                  <a:srgbClr val="FFFFFF"/>
                </a:solidFill>
                <a:latin typeface="Aileron"/>
                <a:ea typeface="Aileron"/>
                <a:cs typeface="Aileron"/>
                <a:sym typeface="Aileron"/>
              </a:rPr>
              <a:t>Les professionnels protègeront leurs tenues par un tablier ou une surblouse.</a:t>
            </a:r>
          </a:p>
          <a:p>
            <a:pPr algn="just">
              <a:lnSpc>
                <a:spcPts val="1452"/>
              </a:lnSpc>
            </a:pPr>
            <a:endParaRPr lang="en-US" sz="1100" spc="88">
              <a:solidFill>
                <a:srgbClr val="FFFFFF"/>
              </a:solidFill>
              <a:latin typeface="Aileron"/>
              <a:ea typeface="Aileron"/>
              <a:cs typeface="Aileron"/>
              <a:sym typeface="Aileron"/>
            </a:endParaRPr>
          </a:p>
        </p:txBody>
      </p:sp>
      <p:sp>
        <p:nvSpPr>
          <p:cNvPr id="42" name="TextBox 42"/>
          <p:cNvSpPr txBox="1"/>
          <p:nvPr/>
        </p:nvSpPr>
        <p:spPr>
          <a:xfrm>
            <a:off x="3804745" y="4868308"/>
            <a:ext cx="3191859" cy="1995805"/>
          </a:xfrm>
          <a:prstGeom prst="rect">
            <a:avLst/>
          </a:prstGeom>
        </p:spPr>
        <p:txBody>
          <a:bodyPr lIns="0" tIns="0" rIns="0" bIns="0" rtlCol="0" anchor="t">
            <a:spAutoFit/>
          </a:bodyPr>
          <a:lstStyle/>
          <a:p>
            <a:pPr algn="l">
              <a:lnSpc>
                <a:spcPts val="1430"/>
              </a:lnSpc>
            </a:pPr>
            <a:r>
              <a:rPr lang="en-US" sz="1100" spc="88">
                <a:solidFill>
                  <a:srgbClr val="1A3D65"/>
                </a:solidFill>
                <a:latin typeface="Aileron"/>
                <a:ea typeface="Aileron"/>
                <a:cs typeface="Aileron"/>
                <a:sym typeface="Aileron"/>
              </a:rPr>
              <a:t>Cela signifie que vous êtes ou que vous avez été en contact avec </a:t>
            </a:r>
            <a:r>
              <a:rPr lang="en-US" sz="1100" i="1" spc="88">
                <a:solidFill>
                  <a:srgbClr val="1A3D65"/>
                </a:solidFill>
                <a:latin typeface="Aileron Italics"/>
                <a:ea typeface="Aileron Italics"/>
                <a:cs typeface="Aileron Italics"/>
                <a:sym typeface="Aileron Italics"/>
              </a:rPr>
              <a:t>Candida auris</a:t>
            </a:r>
            <a:r>
              <a:rPr lang="en-US" sz="1100" spc="88">
                <a:solidFill>
                  <a:srgbClr val="1A3D65"/>
                </a:solidFill>
                <a:latin typeface="Aileron"/>
                <a:ea typeface="Aileron"/>
                <a:cs typeface="Aileron"/>
                <a:sym typeface="Aileron"/>
              </a:rPr>
              <a:t> lors d’une hospitalisation.</a:t>
            </a:r>
          </a:p>
          <a:p>
            <a:pPr algn="l">
              <a:lnSpc>
                <a:spcPts val="1430"/>
              </a:lnSpc>
            </a:pPr>
            <a:endParaRPr lang="en-US" sz="1100" spc="88">
              <a:solidFill>
                <a:srgbClr val="1A3D65"/>
              </a:solidFill>
              <a:latin typeface="Aileron"/>
              <a:ea typeface="Aileron"/>
              <a:cs typeface="Aileron"/>
              <a:sym typeface="Aileron"/>
            </a:endParaRPr>
          </a:p>
          <a:p>
            <a:pPr algn="l">
              <a:lnSpc>
                <a:spcPts val="1430"/>
              </a:lnSpc>
            </a:pPr>
            <a:r>
              <a:rPr lang="en-US" sz="1100" spc="88">
                <a:solidFill>
                  <a:srgbClr val="1A3D65"/>
                </a:solidFill>
                <a:latin typeface="Aileron"/>
                <a:ea typeface="Aileron"/>
                <a:cs typeface="Aileron"/>
                <a:sym typeface="Aileron"/>
              </a:rPr>
              <a:t>Pour s’assurer que vous ne l’avez pas attrapé, des dépistages sur la peau seront réalisés pendant votre séjour et/ou votre prochaine hospitalisation. Ce dépistage se réalise par léger frottement d’un écouvillon sur la peau.</a:t>
            </a:r>
          </a:p>
          <a:p>
            <a:pPr algn="l">
              <a:lnSpc>
                <a:spcPts val="1430"/>
              </a:lnSpc>
            </a:pPr>
            <a:endParaRPr lang="en-US" sz="1100" spc="88">
              <a:solidFill>
                <a:srgbClr val="1A3D65"/>
              </a:solidFill>
              <a:latin typeface="Aileron"/>
              <a:ea typeface="Aileron"/>
              <a:cs typeface="Aileron"/>
              <a:sym typeface="Aileron"/>
            </a:endParaRPr>
          </a:p>
        </p:txBody>
      </p:sp>
      <p:sp>
        <p:nvSpPr>
          <p:cNvPr id="43" name="TextBox 43"/>
          <p:cNvSpPr txBox="1"/>
          <p:nvPr/>
        </p:nvSpPr>
        <p:spPr>
          <a:xfrm>
            <a:off x="8186693" y="5600117"/>
            <a:ext cx="2324132" cy="1600962"/>
          </a:xfrm>
          <a:prstGeom prst="rect">
            <a:avLst/>
          </a:prstGeom>
        </p:spPr>
        <p:txBody>
          <a:bodyPr lIns="0" tIns="0" rIns="0" bIns="0" rtlCol="0" anchor="t">
            <a:spAutoFit/>
          </a:bodyPr>
          <a:lstStyle/>
          <a:p>
            <a:pPr algn="l">
              <a:lnSpc>
                <a:spcPts val="1584"/>
              </a:lnSpc>
            </a:pPr>
            <a:r>
              <a:rPr lang="en-US" sz="1200" spc="96">
                <a:solidFill>
                  <a:srgbClr val="FFFFFF"/>
                </a:solidFill>
                <a:latin typeface="Aileron"/>
                <a:ea typeface="Aileron"/>
                <a:cs typeface="Aileron"/>
                <a:sym typeface="Aileron"/>
              </a:rPr>
              <a:t>En cas de </a:t>
            </a:r>
            <a:r>
              <a:rPr lang="en-US" sz="1200" b="1" u="sng" spc="96">
                <a:solidFill>
                  <a:srgbClr val="FFFFFF"/>
                </a:solidFill>
                <a:latin typeface="Aileron Bold"/>
                <a:ea typeface="Aileron Bold"/>
                <a:cs typeface="Aileron Bold"/>
                <a:sym typeface="Aileron Bold"/>
              </a:rPr>
              <a:t>réhospitalisation ou de soins en ville</a:t>
            </a:r>
            <a:r>
              <a:rPr lang="en-US" sz="1200" u="none" spc="96">
                <a:solidFill>
                  <a:srgbClr val="FFFFFF"/>
                </a:solidFill>
                <a:latin typeface="Aileron"/>
                <a:ea typeface="Aileron"/>
                <a:cs typeface="Aileron"/>
                <a:sym typeface="Aileron"/>
              </a:rPr>
              <a:t> :</a:t>
            </a:r>
            <a:r>
              <a:rPr lang="en-US" sz="1200" spc="96">
                <a:solidFill>
                  <a:srgbClr val="FFFFFF"/>
                </a:solidFill>
                <a:latin typeface="Aileron"/>
                <a:ea typeface="Aileron"/>
                <a:cs typeface="Aileron"/>
                <a:sym typeface="Aileron"/>
              </a:rPr>
              <a:t> Informez les professionels de santé que vous êtes patient contact de </a:t>
            </a:r>
            <a:r>
              <a:rPr lang="en-US" sz="1200" i="1" spc="96">
                <a:solidFill>
                  <a:srgbClr val="FFFFFF"/>
                </a:solidFill>
                <a:latin typeface="Aileron Italics"/>
                <a:ea typeface="Aileron Italics"/>
                <a:cs typeface="Aileron Italics"/>
                <a:sym typeface="Aileron Italics"/>
              </a:rPr>
              <a:t>Candida auris</a:t>
            </a:r>
            <a:r>
              <a:rPr lang="en-US" sz="1200" spc="96">
                <a:solidFill>
                  <a:srgbClr val="FFFFFF"/>
                </a:solidFill>
                <a:latin typeface="Aileron"/>
                <a:ea typeface="Aileron"/>
                <a:cs typeface="Aileron"/>
                <a:sym typeface="Aileron"/>
              </a:rPr>
              <a:t> afin que les mesures nécessaires soient mises en place.</a:t>
            </a:r>
          </a:p>
        </p:txBody>
      </p:sp>
      <p:sp>
        <p:nvSpPr>
          <p:cNvPr id="44" name="TextBox 44"/>
          <p:cNvSpPr txBox="1"/>
          <p:nvPr/>
        </p:nvSpPr>
        <p:spPr>
          <a:xfrm>
            <a:off x="3804745" y="3901400"/>
            <a:ext cx="3209581" cy="765175"/>
          </a:xfrm>
          <a:prstGeom prst="rect">
            <a:avLst/>
          </a:prstGeom>
        </p:spPr>
        <p:txBody>
          <a:bodyPr lIns="0" tIns="0" rIns="0" bIns="0" rtlCol="0" anchor="t">
            <a:spAutoFit/>
          </a:bodyPr>
          <a:lstStyle/>
          <a:p>
            <a:pPr algn="l">
              <a:lnSpc>
                <a:spcPts val="2000"/>
              </a:lnSpc>
            </a:pPr>
            <a:r>
              <a:rPr lang="en-US" sz="2000" b="1">
                <a:solidFill>
                  <a:srgbClr val="19A0BB"/>
                </a:solidFill>
                <a:latin typeface="Aileron Bold"/>
                <a:ea typeface="Aileron Bold"/>
                <a:cs typeface="Aileron Bold"/>
                <a:sym typeface="Aileron Bold"/>
              </a:rPr>
              <a:t>QUE SIGNIFIE ÊTRE PATIENT “CONTACT” DE </a:t>
            </a:r>
            <a:r>
              <a:rPr lang="en-US" sz="2000" b="1" i="1">
                <a:solidFill>
                  <a:srgbClr val="19A0BB"/>
                </a:solidFill>
                <a:latin typeface="Aileron Bold Italics"/>
                <a:ea typeface="Aileron Bold Italics"/>
                <a:cs typeface="Aileron Bold Italics"/>
                <a:sym typeface="Aileron Bold Italics"/>
              </a:rPr>
              <a:t>CANDA AURIS</a:t>
            </a:r>
            <a:r>
              <a:rPr lang="en-US" sz="2000" b="1">
                <a:solidFill>
                  <a:srgbClr val="19A0BB"/>
                </a:solidFill>
                <a:latin typeface="Aileron Bold"/>
                <a:ea typeface="Aileron Bold"/>
                <a:cs typeface="Aileron Bold"/>
                <a:sym typeface="Aileron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554</Words>
  <Application>Microsoft Office PowerPoint</Application>
  <PresentationFormat>Personnalisé</PresentationFormat>
  <Paragraphs>51</Paragraphs>
  <Slides>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vt:i4>
      </vt:variant>
    </vt:vector>
  </HeadingPairs>
  <TitlesOfParts>
    <vt:vector size="10" baseType="lpstr">
      <vt:lpstr>Aileron Bold</vt:lpstr>
      <vt:lpstr>Arial</vt:lpstr>
      <vt:lpstr>Aileron</vt:lpstr>
      <vt:lpstr>Calibri</vt:lpstr>
      <vt:lpstr>Aileron Italics</vt:lpstr>
      <vt:lpstr>Rajdhani Bold</vt:lpstr>
      <vt:lpstr>Aileron Bold Italics</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Contact Candida auris flyer patient</dc:title>
  <dc:creator>BRACQ, Julia</dc:creator>
  <cp:lastModifiedBy>DEFONTAINE Cecile</cp:lastModifiedBy>
  <cp:revision>3</cp:revision>
  <dcterms:created xsi:type="dcterms:W3CDTF">2006-08-16T00:00:00Z</dcterms:created>
  <dcterms:modified xsi:type="dcterms:W3CDTF">2025-05-05T12:52:09Z</dcterms:modified>
  <dc:identifier>DAGk6ARiPTw</dc:identifier>
</cp:coreProperties>
</file>